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22" r:id="rId2"/>
    <p:sldId id="401" r:id="rId3"/>
    <p:sldId id="474" r:id="rId4"/>
    <p:sldId id="475" r:id="rId5"/>
    <p:sldId id="402" r:id="rId6"/>
    <p:sldId id="403" r:id="rId7"/>
    <p:sldId id="404" r:id="rId8"/>
    <p:sldId id="415" r:id="rId9"/>
    <p:sldId id="416" r:id="rId10"/>
    <p:sldId id="417" r:id="rId11"/>
    <p:sldId id="418" r:id="rId12"/>
    <p:sldId id="419" r:id="rId13"/>
    <p:sldId id="420" r:id="rId14"/>
    <p:sldId id="423" r:id="rId15"/>
    <p:sldId id="425" r:id="rId16"/>
    <p:sldId id="483" r:id="rId17"/>
    <p:sldId id="495" r:id="rId18"/>
    <p:sldId id="496" r:id="rId19"/>
    <p:sldId id="447" r:id="rId20"/>
    <p:sldId id="448" r:id="rId21"/>
    <p:sldId id="449" r:id="rId22"/>
    <p:sldId id="450" r:id="rId23"/>
    <p:sldId id="451" r:id="rId24"/>
    <p:sldId id="452" r:id="rId25"/>
    <p:sldId id="491" r:id="rId26"/>
    <p:sldId id="492" r:id="rId27"/>
    <p:sldId id="493" r:id="rId28"/>
    <p:sldId id="453" r:id="rId29"/>
    <p:sldId id="490" r:id="rId30"/>
    <p:sldId id="455" r:id="rId31"/>
    <p:sldId id="456" r:id="rId32"/>
    <p:sldId id="457" r:id="rId33"/>
    <p:sldId id="494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2408" y="-1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21T19:04:01.2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1831 9332 8 0,'0'2'4'0,"-8"10"-11"0,8-5 4 15</inkml:trace>
  <inkml:trace contextRef="#ctx0" brushRef="#br0" timeOffset="1470.8049">1696 9654 21 0,'8'2'10'0,"32"-2"-9"0,-27 0 20 0,3 3-21 16,8 1 1-16,-6-1-1 15,6-1 1-15,8 3-1 16,5 0 0-16,5-1 0 15,3 1 1-15,8 0-1 16,0-3 0-16,5 0 0 16,13 3 1-16,4-3-1 15,7 1 0-15,0 2 1 16,15-5 0-16,4 0 0 16,5 4 1-16,5-4 0 15,16 3 0-15,-5 4 0 16,10-3 0-16,13 3-1 15,-4 3 0-15,15 2 0 16,0-1 1-16,11-1-2 16,5 4 0-16,-6-2 0 15,12-3 1-15,-4-2 0 16,11 5 0-16,-2-3-1 16,10-2 0-16,0-2 0 15,6-3 1-15,-6 1-1 0,8-6 1 16,-3-1-1-16,9 1 1 31,137-6-1-31,-43-3 0 16,-33 0 0-16,-17 3 1 15,-21-3 0-15,-8-2 0 16,-10 0 0-16,-3 0 0 16,-3 2 0-16,-5 0 0 15,3-2 0-15,-5 2 1 0,-1 1-1 16,-5-1 0-16,-2 0-1 15,-9 3 1-15,1-1-1 16,-6 1 1-16,-5 0-1 16,-3-1 0-16,-10 3 0 15,0-2 1-15,0 2-1 16,-11 0 0-16,-3 2 1 16,4 3 1-16,-12 2 0 15,3 0 0-15,-2 2-1 16,-11 3 1-16,3 4-1 15,-9 3 1-15,-2-1-2 16,-10-1 1-16,-6 2-1 16,-2-1 0-16,-4-1 1 15,-1-3 0-15,-17-2-1 16,0-1 1-16,-2-1-1 16,-5-1 1-16,-1 0-1 15,-5-2 0-15,-5 0-1 0,-8 0 1 16,-5-2-5-16,-3 0 0 15,-6-3-9-15,1-2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21T19:08:34.9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9094 4772 30 0,'-3'-22'15'0,"3"11"-9"16,0 6 16-16,3-2-22 15,-3 0 0-15,0 2 0 16,2 0 0-16,1 1 0 16,0-1 0-16,-1 0 0 15,6-2 0-15,3-2 0 16,5 2 1-16,5 0-1 15,8-3 1-15,5 1-1 0,11-3 1 16,14 0 0-16,7 3 1 16,8 0 0-16,10-1 1 15,6-2 0-15,16 3 0 16,-3 2 0-16,9 2 0 16,7 1 0-16,-6 6 0 15,4 3-1-15,-3 4 1 16,-1 12-1-16,-12 5 0 15,-3 14-2-15,-3 7 1 16,-13 5-1-16,-10-3 0 0,-9 8-1 16,-13 1 1-16,-15 6-1 15,-17 2 1-15,-15 0-1 16,-19-3 1-16,-18-6 0 16,-11-1 1-16,-22-4-1 15,-12 4 0-15,-11-9 1 16,-16-7 0-16,-7-9 1 15,-7-8 0-15,-12-11 0 16,-3-14 1-16,3-12 0 16,-14-10 1-16,4-2-1 15,-4-11 1-15,8-13-1 16,6-13 0-16,16-1-1 16,23-2 1-16,19 5-1 15,21-2 1-15,21 2-1 0,9 14 0 16,46-29-1-1,33 3 1-15,34 12-3 16,42 0 0-16,40 5-5 16,32 16 1-16,26 9-11 0,24 24 1 15,-5 12-5-15,-19 9 0 16</inkml:trace>
  <inkml:trace contextRef="#ctx0" brushRef="#br0" timeOffset="30988.4439">10509 9718 5 0,'-2'-7'2'0,"-9"2"0"0,8 2 2 15,-2 1-4-15,-3-3 0 0,0 1 0 16,-2-1 1-16,2 0-1 16,0 1 0-16,-3-1 0 15,3 3 1-15,3-1 1 16,-3 1 0-16,0-3 1 15,0 3 0-15,-2-1 1 16,-4 1 0-16,1 0-1 16,-5 2 1-16,-4-3-2 15,-1 3 1-15,-7-2-1 16,4 0 0-16,-3-3 0 16,-3 0 0-16,-5 1 0 15,-8-1 0-15,-2 2 0 16,-9 1 0-16,-2-3 0 15,-6-2 0-15,-5-2-1 16,1 2 0-16,-4 5-1 16,3-3 1-16,6 3-10 15,5-1 1-15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C7AC-337F-A24B-9E93-C4D6AED00575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BE27-5FEE-224F-B03A-02BD1B40AC7E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E602-373A-7F4F-93A0-F16E7D6144E7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D983-0923-E84B-9181-7DF63BABD0F2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3F36-C9B3-794C-BF12-B138BD25AEBD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49C-ADF7-4F43-9CAE-EDA938C0A8CD}" type="datetime1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E65D6-BE7E-A044-90A9-7022016BF414}" type="datetime1">
              <a:rPr lang="en-US" smtClean="0"/>
              <a:t>9/21/15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F872-B8C8-9A4F-8398-911A8E3D54B3}" type="datetime1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78CE-B27F-E346-9954-ECDE5BB6BF12}" type="datetime1">
              <a:rPr lang="en-US" smtClean="0"/>
              <a:t>9/21/15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528-1F18-D245-A390-7F6B78904283}" type="datetime1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BD30-D8E2-EC47-8463-210E97C3034A}" type="datetime1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FA9EE-1AC6-BB40-98C1-C67AA39479C1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bitcoinwisdom.com/bitcoin/difficulty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hyperlink" Target="https://github.com/btcsuite/btcd/blob/master/cpuminer.go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bitcoin.it/wiki/Mining_hardware_comparison" TargetMode="External"/><Relationship Id="rId4" Type="http://schemas.openxmlformats.org/officeDocument/2006/relationships/customXml" Target="../ink/ink2.xml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lockexplorer.com/b/0" TargetMode="External"/><Relationship Id="rId4" Type="http://schemas.openxmlformats.org/officeDocument/2006/relationships/hyperlink" Target="mailto:https://blockexplorer.com/rawblock/0000000000000000080baee7ff8e34ee47a9212e53f5c6a6382d11e3ce14adba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blockexplorer.com/block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8204" r="1092" b="8240"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399" y="3462364"/>
            <a:ext cx="3711272" cy="1446550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7517" y="169054"/>
            <a:ext cx="2676154" cy="1323439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E"/>
                </a:solidFill>
              </a:rPr>
              <a:t>Class </a:t>
            </a:r>
            <a:r>
              <a:rPr lang="en-US" sz="4000" dirty="0">
                <a:solidFill>
                  <a:srgbClr val="EBF1DE"/>
                </a:solidFill>
              </a:rPr>
              <a:t>8</a:t>
            </a:r>
            <a:r>
              <a:rPr lang="en-US" sz="4000" dirty="0" smtClean="0">
                <a:solidFill>
                  <a:srgbClr val="EBF1DE"/>
                </a:solidFill>
              </a:rPr>
              <a:t>:</a:t>
            </a:r>
          </a:p>
          <a:p>
            <a:pPr algn="ctr"/>
            <a:r>
              <a:rPr lang="en-US" sz="4000" b="1" dirty="0" smtClean="0">
                <a:solidFill>
                  <a:srgbClr val="EBF1DE"/>
                </a:solidFill>
              </a:rPr>
              <a:t>Mining</a:t>
            </a:r>
            <a:endParaRPr lang="en-US" sz="4000" b="1" dirty="0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8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Idea #2?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4297" y="1629279"/>
            <a:ext cx="7446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transactions =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i="1" dirty="0" smtClean="0">
                <a:latin typeface="Times New Roman"/>
                <a:cs typeface="Times New Roman"/>
              </a:rPr>
              <a:t>tx</a:t>
            </a:r>
            <a:r>
              <a:rPr lang="en-US" sz="2800" baseline="-25000" dirty="0" smtClean="0">
                <a:latin typeface="Times New Roman"/>
                <a:cs typeface="Times New Roman"/>
              </a:rPr>
              <a:t>0</a:t>
            </a:r>
            <a:r>
              <a:rPr lang="en-US" sz="2800" dirty="0">
                <a:latin typeface="Times New Roman"/>
                <a:cs typeface="Times New Roman"/>
              </a:rPr>
              <a:t>)</a:t>
            </a:r>
            <a:r>
              <a:rPr lang="en-US" sz="2800" dirty="0" smtClean="0">
                <a:latin typeface="Times New Roman"/>
                <a:cs typeface="Times New Roman"/>
              </a:rPr>
              <a:t> ||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i="1" dirty="0" smtClean="0">
                <a:latin typeface="Times New Roman"/>
                <a:cs typeface="Times New Roman"/>
              </a:rPr>
              <a:t>tx</a:t>
            </a:r>
            <a:r>
              <a:rPr lang="en-US" sz="2800" baseline="-25000" dirty="0" smtClean="0">
                <a:latin typeface="Times New Roman"/>
                <a:cs typeface="Times New Roman"/>
              </a:rPr>
              <a:t>1</a:t>
            </a:r>
            <a:r>
              <a:rPr lang="en-US" sz="2800" dirty="0" smtClean="0">
                <a:latin typeface="Times New Roman"/>
                <a:cs typeface="Times New Roman"/>
              </a:rPr>
              <a:t>) || </a:t>
            </a:r>
            <a:r>
              <a:rPr lang="en-US" sz="2800" i="1" dirty="0">
                <a:latin typeface="Times New Roman"/>
                <a:cs typeface="Times New Roman"/>
              </a:rPr>
              <a:t>H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 smtClean="0">
                <a:latin typeface="Times New Roman"/>
                <a:cs typeface="Times New Roman"/>
              </a:rPr>
              <a:t>tx</a:t>
            </a:r>
            <a:r>
              <a:rPr lang="en-US" sz="2800" baseline="-25000" dirty="0" smtClean="0"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  <a:r>
              <a:rPr lang="en-US" sz="2800" baseline="-25000" dirty="0" smtClean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|| </a:t>
            </a:r>
            <a:r>
              <a:rPr lang="en-US" sz="2800" dirty="0" smtClean="0">
                <a:latin typeface="Times New Roman"/>
                <a:cs typeface="Times New Roman"/>
              </a:rPr>
              <a:t>… </a:t>
            </a:r>
            <a:r>
              <a:rPr lang="en-US" sz="2800" dirty="0">
                <a:latin typeface="Times New Roman"/>
                <a:cs typeface="Times New Roman"/>
              </a:rPr>
              <a:t>||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i="1" dirty="0" err="1" smtClean="0">
                <a:latin typeface="Times New Roman"/>
                <a:cs typeface="Times New Roman"/>
              </a:rPr>
              <a:t>tx</a:t>
            </a:r>
            <a:r>
              <a:rPr lang="en-US" sz="2800" baseline="-25000" dirty="0" err="1" smtClean="0">
                <a:latin typeface="Times New Roman"/>
                <a:cs typeface="Times New Roman"/>
              </a:rPr>
              <a:t>n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  <a:r>
              <a:rPr lang="en-US" sz="2800" baseline="-25000" dirty="0" smtClean="0">
                <a:latin typeface="Times New Roman"/>
                <a:cs typeface="Times New Roman"/>
              </a:rPr>
              <a:t> </a:t>
            </a:r>
            <a:endParaRPr lang="en-US" sz="28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77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Slightly Better Idea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1504950"/>
            <a:ext cx="8084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transactions =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i="1" dirty="0" err="1" smtClean="0">
                <a:latin typeface="Times New Roman"/>
                <a:cs typeface="Times New Roman"/>
              </a:rPr>
              <a:t>tx</a:t>
            </a:r>
            <a:r>
              <a:rPr lang="en-US" sz="2800" i="1" baseline="-25000" dirty="0" err="1" smtClean="0">
                <a:latin typeface="Times New Roman"/>
                <a:cs typeface="Times New Roman"/>
              </a:rPr>
              <a:t>n</a:t>
            </a:r>
            <a:r>
              <a:rPr lang="en-US" sz="2800" dirty="0" smtClean="0">
                <a:latin typeface="Times New Roman"/>
                <a:cs typeface="Times New Roman"/>
              </a:rPr>
              <a:t> ||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i="1" dirty="0" smtClean="0">
                <a:latin typeface="Times New Roman"/>
                <a:cs typeface="Times New Roman"/>
              </a:rPr>
              <a:t>tx</a:t>
            </a:r>
            <a:r>
              <a:rPr lang="en-US" sz="2800" i="1" baseline="-25000" dirty="0" smtClean="0">
                <a:latin typeface="Times New Roman"/>
                <a:cs typeface="Times New Roman"/>
              </a:rPr>
              <a:t>n</a:t>
            </a:r>
            <a:r>
              <a:rPr lang="en-US" sz="2800" baseline="-25000" dirty="0" smtClean="0">
                <a:latin typeface="Times New Roman"/>
                <a:cs typeface="Times New Roman"/>
              </a:rPr>
              <a:t>-1</a:t>
            </a:r>
            <a:r>
              <a:rPr lang="en-US" sz="2800" dirty="0" smtClean="0">
                <a:latin typeface="Times New Roman"/>
                <a:cs typeface="Times New Roman"/>
              </a:rPr>
              <a:t> || </a:t>
            </a:r>
            <a:r>
              <a:rPr lang="en-US" sz="2800" i="1" dirty="0">
                <a:latin typeface="Times New Roman"/>
                <a:cs typeface="Times New Roman"/>
              </a:rPr>
              <a:t>H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 smtClean="0">
                <a:latin typeface="Times New Roman"/>
                <a:cs typeface="Times New Roman"/>
              </a:rPr>
              <a:t>tx</a:t>
            </a:r>
            <a:r>
              <a:rPr lang="en-US" sz="2800" i="1" baseline="-25000" dirty="0" smtClean="0">
                <a:latin typeface="Times New Roman"/>
                <a:cs typeface="Times New Roman"/>
              </a:rPr>
              <a:t>n</a:t>
            </a:r>
            <a:r>
              <a:rPr lang="en-US" sz="2800" baseline="-25000" dirty="0" smtClean="0">
                <a:latin typeface="Times New Roman"/>
                <a:cs typeface="Times New Roman"/>
              </a:rPr>
              <a:t>-2 </a:t>
            </a:r>
            <a:r>
              <a:rPr lang="en-US" sz="2800" dirty="0">
                <a:latin typeface="Times New Roman"/>
                <a:cs typeface="Times New Roman"/>
              </a:rPr>
              <a:t>|| </a:t>
            </a:r>
            <a:r>
              <a:rPr lang="en-US" sz="2800" dirty="0" smtClean="0">
                <a:latin typeface="Times New Roman"/>
                <a:cs typeface="Times New Roman"/>
              </a:rPr>
              <a:t>… </a:t>
            </a:r>
            <a:r>
              <a:rPr lang="en-US" sz="2800" dirty="0">
                <a:latin typeface="Times New Roman"/>
                <a:cs typeface="Times New Roman"/>
              </a:rPr>
              <a:t>||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i="1" dirty="0" smtClean="0">
                <a:latin typeface="Times New Roman"/>
                <a:cs typeface="Times New Roman"/>
              </a:rPr>
              <a:t>tx</a:t>
            </a:r>
            <a:r>
              <a:rPr lang="en-US" sz="2800" baseline="-25000" dirty="0">
                <a:latin typeface="Times New Roman"/>
                <a:cs typeface="Times New Roman"/>
              </a:rPr>
              <a:t>1</a:t>
            </a:r>
            <a:r>
              <a:rPr lang="en-US" sz="2800" dirty="0" smtClean="0">
                <a:latin typeface="Times New Roman"/>
                <a:cs typeface="Times New Roman"/>
              </a:rPr>
              <a:t>))))))</a:t>
            </a:r>
            <a:endParaRPr lang="en-US" sz="28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9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57150"/>
            <a:ext cx="4368800" cy="857250"/>
          </a:xfrm>
        </p:spPr>
        <p:txBody>
          <a:bodyPr/>
          <a:lstStyle/>
          <a:p>
            <a:r>
              <a:rPr lang="en-US" dirty="0" err="1" smtClean="0"/>
              <a:t>Merkle</a:t>
            </a:r>
            <a:r>
              <a:rPr lang="en-US" dirty="0" smtClean="0"/>
              <a:t> Trees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184" y="994890"/>
            <a:ext cx="6368815" cy="4148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52900" cy="3797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3816329"/>
            <a:ext cx="41529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Ralph </a:t>
            </a:r>
            <a:r>
              <a:rPr lang="en-US" dirty="0" err="1" smtClean="0"/>
              <a:t>Merkle</a:t>
            </a:r>
            <a:r>
              <a:rPr lang="en-US" dirty="0"/>
              <a:t> </a:t>
            </a:r>
            <a:r>
              <a:rPr lang="en-US" dirty="0" smtClean="0"/>
              <a:t>with </a:t>
            </a:r>
          </a:p>
          <a:p>
            <a:pPr algn="ctr"/>
            <a:r>
              <a:rPr lang="en-US" dirty="0" smtClean="0"/>
              <a:t>Martin </a:t>
            </a:r>
            <a:r>
              <a:rPr lang="en-US" dirty="0"/>
              <a:t>Hellman, Whitfield </a:t>
            </a:r>
            <a:r>
              <a:rPr lang="en-US" dirty="0" err="1"/>
              <a:t>Diffie</a:t>
            </a:r>
            <a:r>
              <a:rPr lang="en-US" dirty="0"/>
              <a:t> (1977)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476750"/>
            <a:ext cx="446926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Diffie</a:t>
            </a:r>
            <a:r>
              <a:rPr lang="en-US" dirty="0" smtClean="0"/>
              <a:t>-Hellman(-</a:t>
            </a:r>
            <a:r>
              <a:rPr lang="en-US" dirty="0" err="1" smtClean="0"/>
              <a:t>Merkle</a:t>
            </a:r>
            <a:r>
              <a:rPr lang="en-US" dirty="0" smtClean="0"/>
              <a:t>) Key Exchange (1976)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9094" y="725500"/>
            <a:ext cx="2817706" cy="2035659"/>
          </a:xfrm>
        </p:spPr>
        <p:txBody>
          <a:bodyPr/>
          <a:lstStyle/>
          <a:p>
            <a:r>
              <a:rPr lang="en-US" dirty="0" err="1" smtClean="0"/>
              <a:t>Merkle’s</a:t>
            </a:r>
            <a:r>
              <a:rPr lang="en-US" dirty="0" smtClean="0"/>
              <a:t> Puzzles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Screen Shot 2015-02-03 at 6.55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8" y="76968"/>
            <a:ext cx="5461328" cy="494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82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Merkle</a:t>
            </a:r>
            <a:r>
              <a:rPr lang="en-US" dirty="0" smtClean="0"/>
              <a:t> Trees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5115" y="3715993"/>
            <a:ext cx="1689606" cy="8079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T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</a:t>
            </a:r>
            <a:endParaRPr lang="en-US" sz="3200" baseline="-25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7121" y="3694222"/>
            <a:ext cx="1689606" cy="8079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T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  <a:endParaRPr lang="en-US" sz="3200" baseline="-25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5679" y="3694222"/>
            <a:ext cx="1689606" cy="8079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T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3</a:t>
            </a:r>
            <a:endParaRPr lang="en-US" sz="3200" baseline="-25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7685" y="3672451"/>
            <a:ext cx="1689606" cy="8079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T</a:t>
            </a:r>
            <a:r>
              <a:rPr lang="en-US" sz="320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4</a:t>
            </a:r>
            <a:endParaRPr lang="en-US" sz="3200" baseline="-25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5115" y="3009490"/>
            <a:ext cx="1689606" cy="5180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= </a:t>
            </a:r>
            <a:r>
              <a:rPr lang="en-US" sz="2400" i="1" dirty="0" smtClean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(T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47121" y="3004154"/>
            <a:ext cx="1689606" cy="5180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= </a:t>
            </a:r>
            <a:r>
              <a:rPr lang="en-US" sz="2400" i="1" dirty="0" smtClean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(T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15679" y="2984978"/>
            <a:ext cx="1689606" cy="5180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3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(T</a:t>
            </a:r>
            <a:r>
              <a:rPr lang="en-US" sz="2400" baseline="-25000" dirty="0" smtClean="0">
                <a:latin typeface="Times New Roman"/>
                <a:cs typeface="Times New Roman"/>
              </a:rPr>
              <a:t>3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57685" y="3004154"/>
            <a:ext cx="1689606" cy="5180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4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>
                <a:latin typeface="Times New Roman"/>
                <a:cs typeface="Times New Roman"/>
              </a:rPr>
              <a:t>h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dirty="0" smtClean="0">
                <a:latin typeface="Times New Roman"/>
                <a:cs typeface="Times New Roman"/>
              </a:rPr>
              <a:t>T</a:t>
            </a:r>
            <a:r>
              <a:rPr lang="en-US" sz="2400" baseline="-25000" dirty="0" smtClean="0">
                <a:latin typeface="Times New Roman"/>
                <a:cs typeface="Times New Roman"/>
              </a:rPr>
              <a:t>4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61778" y="1678075"/>
            <a:ext cx="2320008" cy="6267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12</a:t>
            </a:r>
            <a:r>
              <a:rPr lang="en-US" sz="2400" dirty="0" smtClean="0">
                <a:latin typeface="Times New Roman"/>
                <a:cs typeface="Times New Roman"/>
              </a:rPr>
              <a:t>= </a:t>
            </a:r>
            <a:r>
              <a:rPr lang="en-US" sz="2400" i="1" dirty="0" smtClean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(H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+ H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39088" y="1640886"/>
            <a:ext cx="2320008" cy="6267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34</a:t>
            </a:r>
            <a:r>
              <a:rPr lang="en-US" sz="2400" dirty="0" smtClean="0">
                <a:latin typeface="Times New Roman"/>
                <a:cs typeface="Times New Roman"/>
              </a:rPr>
              <a:t>= </a:t>
            </a:r>
            <a:r>
              <a:rPr lang="en-US" sz="2400" i="1" dirty="0">
                <a:latin typeface="Times New Roman"/>
                <a:cs typeface="Times New Roman"/>
              </a:rPr>
              <a:t>h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3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+ </a:t>
            </a:r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4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52799" y="348067"/>
            <a:ext cx="2508015" cy="53429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root</a:t>
            </a:r>
            <a:r>
              <a:rPr lang="en-US" sz="2400" dirty="0" smtClean="0">
                <a:latin typeface="Times New Roman"/>
                <a:cs typeface="Times New Roman"/>
              </a:rPr>
              <a:t>= </a:t>
            </a:r>
            <a:r>
              <a:rPr lang="en-US" sz="2400" i="1" dirty="0">
                <a:latin typeface="Times New Roman"/>
                <a:cs typeface="Times New Roman"/>
              </a:rPr>
              <a:t>h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12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+ </a:t>
            </a:r>
            <a:r>
              <a:rPr lang="en-US" sz="2400" dirty="0" smtClean="0">
                <a:latin typeface="Times New Roman"/>
                <a:cs typeface="Times New Roman"/>
              </a:rPr>
              <a:t>H</a:t>
            </a:r>
            <a:r>
              <a:rPr lang="en-US" sz="2400" baseline="-25000" dirty="0" smtClean="0">
                <a:latin typeface="Times New Roman"/>
                <a:cs typeface="Times New Roman"/>
              </a:rPr>
              <a:t>34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19" name="Straight Arrow Connector 18"/>
          <p:cNvCxnSpPr>
            <a:stCxn id="13" idx="0"/>
            <a:endCxn id="16" idx="2"/>
          </p:cNvCxnSpPr>
          <p:nvPr/>
        </p:nvCxnSpPr>
        <p:spPr>
          <a:xfrm flipH="1" flipV="1">
            <a:off x="2621782" y="2304806"/>
            <a:ext cx="870142" cy="699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0"/>
            <a:endCxn id="16" idx="2"/>
          </p:cNvCxnSpPr>
          <p:nvPr/>
        </p:nvCxnSpPr>
        <p:spPr>
          <a:xfrm flipV="1">
            <a:off x="1649918" y="2304806"/>
            <a:ext cx="971864" cy="7046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0"/>
            <a:endCxn id="17" idx="2"/>
          </p:cNvCxnSpPr>
          <p:nvPr/>
        </p:nvCxnSpPr>
        <p:spPr>
          <a:xfrm flipV="1">
            <a:off x="5460482" y="2267617"/>
            <a:ext cx="938610" cy="7173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0"/>
            <a:endCxn id="17" idx="2"/>
          </p:cNvCxnSpPr>
          <p:nvPr/>
        </p:nvCxnSpPr>
        <p:spPr>
          <a:xfrm flipH="1" flipV="1">
            <a:off x="6399092" y="2267617"/>
            <a:ext cx="903396" cy="736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18" idx="2"/>
          </p:cNvCxnSpPr>
          <p:nvPr/>
        </p:nvCxnSpPr>
        <p:spPr>
          <a:xfrm flipH="1" flipV="1">
            <a:off x="4606807" y="882360"/>
            <a:ext cx="1792285" cy="7585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0"/>
            <a:endCxn id="18" idx="2"/>
          </p:cNvCxnSpPr>
          <p:nvPr/>
        </p:nvCxnSpPr>
        <p:spPr>
          <a:xfrm flipV="1">
            <a:off x="2621782" y="882360"/>
            <a:ext cx="1985025" cy="795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37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4005" y="1446723"/>
            <a:ext cx="1820585" cy="89703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B0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43346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499905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(B0)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96543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3" name="Snip Diagonal Corner Rectangle 12"/>
          <p:cNvSpPr/>
          <p:nvPr/>
        </p:nvSpPr>
        <p:spPr>
          <a:xfrm>
            <a:off x="2499905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15" name="Elbow Connector 14"/>
          <p:cNvCxnSpPr>
            <a:stCxn id="5" idx="3"/>
            <a:endCxn id="11" idx="0"/>
          </p:cNvCxnSpPr>
          <p:nvPr/>
        </p:nvCxnSpPr>
        <p:spPr>
          <a:xfrm flipV="1">
            <a:off x="1944590" y="1518018"/>
            <a:ext cx="972718" cy="377221"/>
          </a:xfrm>
          <a:prstGeom prst="bentConnector4">
            <a:avLst>
              <a:gd name="adj1" fmla="val 28544"/>
              <a:gd name="adj2" fmla="val 17950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727163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4783722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(B1)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80360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4783722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0" name="Elbow Connector 19"/>
          <p:cNvCxnSpPr>
            <a:stCxn id="7" idx="3"/>
            <a:endCxn id="17" idx="0"/>
          </p:cNvCxnSpPr>
          <p:nvPr/>
        </p:nvCxnSpPr>
        <p:spPr>
          <a:xfrm flipV="1">
            <a:off x="4263931" y="1518018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010980" y="1424565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7067539" y="1510794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(B2)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964177" y="1503570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27" name="Snip Diagonal Corner Rectangle 26"/>
          <p:cNvSpPr/>
          <p:nvPr/>
        </p:nvSpPr>
        <p:spPr>
          <a:xfrm>
            <a:off x="7067539" y="1891794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8" name="Elbow Connector 27"/>
          <p:cNvCxnSpPr>
            <a:endCxn id="25" idx="0"/>
          </p:cNvCxnSpPr>
          <p:nvPr/>
        </p:nvCxnSpPr>
        <p:spPr>
          <a:xfrm flipV="1">
            <a:off x="6547748" y="1510794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95400" y="2571750"/>
            <a:ext cx="5991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Find a nonce </a:t>
            </a:r>
            <a:r>
              <a:rPr lang="en-US" sz="3600" b="1" i="1" dirty="0" smtClean="0">
                <a:latin typeface="Times New Roman"/>
                <a:cs typeface="Times New Roman"/>
              </a:rPr>
              <a:t>x</a:t>
            </a:r>
            <a:r>
              <a:rPr lang="en-US" sz="3600" dirty="0" smtClean="0"/>
              <a:t> such that: </a:t>
            </a:r>
          </a:p>
          <a:p>
            <a:r>
              <a:rPr lang="en-US" sz="3600" dirty="0" smtClean="0"/>
              <a:t>SHA-256(SHA-256(</a:t>
            </a:r>
            <a:r>
              <a:rPr lang="en-US" sz="3600" b="1" i="1" dirty="0" smtClean="0">
                <a:latin typeface="Times New Roman"/>
                <a:cs typeface="Times New Roman"/>
              </a:rPr>
              <a:t>r || x</a:t>
            </a:r>
            <a:r>
              <a:rPr lang="en-US" sz="3600" dirty="0" smtClean="0"/>
              <a:t>)) &lt; </a:t>
            </a:r>
            <a:r>
              <a:rPr lang="en-US" sz="3600" i="1" dirty="0" smtClean="0">
                <a:latin typeface="Times New Roman"/>
                <a:cs typeface="Times New Roman"/>
              </a:rPr>
              <a:t>T/</a:t>
            </a:r>
            <a:r>
              <a:rPr lang="en-US" sz="3600" b="1" i="1" dirty="0" smtClean="0">
                <a:latin typeface="Times New Roman"/>
                <a:cs typeface="Times New Roman"/>
              </a:rPr>
              <a:t>d</a:t>
            </a:r>
            <a:endParaRPr lang="en-US" sz="3600" b="1" i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039" y="3772079"/>
            <a:ext cx="7689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/>
                <a:cs typeface="Times New Roman"/>
              </a:rPr>
              <a:t>r </a:t>
            </a:r>
            <a:r>
              <a:rPr lang="en-US" sz="2800" dirty="0" smtClean="0"/>
              <a:t>= header</a:t>
            </a:r>
            <a:r>
              <a:rPr lang="en-US" sz="2800" dirty="0"/>
              <a:t> </a:t>
            </a:r>
            <a:r>
              <a:rPr lang="en-US" sz="2800" dirty="0" smtClean="0"/>
              <a:t>	includes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/>
              <a:t>(previous block)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			</a:t>
            </a:r>
            <a:r>
              <a:rPr lang="en-US" sz="2800" b="1" dirty="0" smtClean="0"/>
              <a:t>root of </a:t>
            </a:r>
            <a:r>
              <a:rPr lang="en-US" sz="2800" b="1" dirty="0" err="1" smtClean="0"/>
              <a:t>Merkle</a:t>
            </a:r>
            <a:r>
              <a:rPr lang="en-US" sz="2800" b="1" dirty="0" smtClean="0"/>
              <a:t> tree of transactions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208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678" cy="6066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4899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Why Mine?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52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Screen Shot 2015-09-21 at 1.45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8"/>
          <a:stretch/>
        </p:blipFill>
        <p:spPr>
          <a:xfrm>
            <a:off x="249472" y="304679"/>
            <a:ext cx="8565678" cy="216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97603" y="2607892"/>
            <a:ext cx="3417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Coinbase</a:t>
            </a:r>
            <a:r>
              <a:rPr lang="en-US" sz="2800" dirty="0" smtClean="0"/>
              <a:t> Transaction!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0096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Pseudo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123950"/>
            <a:ext cx="5042403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Setup:</a:t>
            </a:r>
          </a:p>
          <a:p>
            <a:r>
              <a:rPr lang="en-US" dirty="0"/>
              <a:t>	</a:t>
            </a:r>
            <a:r>
              <a:rPr lang="en-US" dirty="0" smtClean="0"/>
              <a:t>block := construct next block header</a:t>
            </a:r>
          </a:p>
          <a:p>
            <a:r>
              <a:rPr lang="en-US" dirty="0"/>
              <a:t> </a:t>
            </a:r>
            <a:r>
              <a:rPr lang="en-US" dirty="0" smtClean="0"/>
              <a:t>        difficulty := next difficulty</a:t>
            </a:r>
          </a:p>
          <a:p>
            <a:r>
              <a:rPr lang="en-US" dirty="0" smtClean="0"/>
              <a:t>         // look for nonce</a:t>
            </a:r>
          </a:p>
          <a:p>
            <a:r>
              <a:rPr lang="en-US" dirty="0" smtClean="0"/>
              <a:t>	while true {</a:t>
            </a:r>
          </a:p>
          <a:p>
            <a:r>
              <a:rPr lang="en-US" dirty="0" smtClean="0"/>
              <a:t>            </a:t>
            </a:r>
            <a:r>
              <a:rPr lang="en-US" dirty="0" err="1" smtClean="0"/>
              <a:t>block.Header.nonce</a:t>
            </a:r>
            <a:r>
              <a:rPr lang="en-US" dirty="0" smtClean="0"/>
              <a:t> += 1 // guess next nonce</a:t>
            </a:r>
          </a:p>
          <a:p>
            <a:r>
              <a:rPr lang="en-US" dirty="0" smtClean="0"/>
              <a:t>  </a:t>
            </a:r>
            <a:r>
              <a:rPr lang="en-US" dirty="0"/>
              <a:t>	</a:t>
            </a:r>
            <a:r>
              <a:rPr lang="en-US" dirty="0" smtClean="0"/>
              <a:t>   hash, _ = </a:t>
            </a:r>
            <a:r>
              <a:rPr lang="en-US" dirty="0" err="1"/>
              <a:t>block.Header.BlockSha</a:t>
            </a:r>
            <a:r>
              <a:rPr lang="en-US" dirty="0"/>
              <a:t>()</a:t>
            </a:r>
          </a:p>
          <a:p>
            <a:r>
              <a:rPr lang="en-US" dirty="0" smtClean="0"/>
              <a:t>	   if hash &lt; difficulty { Success! }</a:t>
            </a:r>
          </a:p>
          <a:p>
            <a:r>
              <a:rPr lang="en-US" dirty="0"/>
              <a:t> </a:t>
            </a:r>
            <a:r>
              <a:rPr lang="en-US" dirty="0" smtClean="0"/>
              <a:t>       }</a:t>
            </a:r>
          </a:p>
        </p:txBody>
      </p:sp>
    </p:spTree>
    <p:extLst>
      <p:ext uri="{BB962C8B-B14F-4D97-AF65-F5344CB8AC3E}">
        <p14:creationId xmlns:p14="http://schemas.microsoft.com/office/powerpoint/2010/main" val="6725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News…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 descr="Screen Shot 2015-09-21 at 8.59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979"/>
            <a:ext cx="5772604" cy="476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9-21 at 8.59.4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57951" r="5883" b="30770"/>
          <a:stretch/>
        </p:blipFill>
        <p:spPr>
          <a:xfrm>
            <a:off x="79379" y="3593789"/>
            <a:ext cx="8980992" cy="93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916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4117" y="166336"/>
            <a:ext cx="7308983" cy="47705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package </a:t>
            </a:r>
            <a:r>
              <a:rPr lang="en-US" sz="1600" dirty="0" smtClean="0"/>
              <a:t>main</a:t>
            </a:r>
            <a:endParaRPr lang="en-US" sz="1600" dirty="0"/>
          </a:p>
          <a:p>
            <a:r>
              <a:rPr lang="en-US" sz="1600" dirty="0"/>
              <a:t>import "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PointCoin</a:t>
            </a:r>
            <a:r>
              <a:rPr lang="en-US" sz="1600" dirty="0"/>
              <a:t>/fastsha256"</a:t>
            </a:r>
          </a:p>
          <a:p>
            <a:r>
              <a:rPr lang="en-US" sz="1600" dirty="0"/>
              <a:t>import "log"</a:t>
            </a:r>
          </a:p>
          <a:p>
            <a:r>
              <a:rPr lang="en-US" sz="1600" dirty="0"/>
              <a:t>import "time"</a:t>
            </a:r>
          </a:p>
          <a:p>
            <a:endParaRPr lang="en-US" sz="1600" dirty="0"/>
          </a:p>
          <a:p>
            <a:r>
              <a:rPr lang="en-US" sz="1600" dirty="0" err="1"/>
              <a:t>func</a:t>
            </a:r>
            <a:r>
              <a:rPr lang="en-US" sz="1600" dirty="0"/>
              <a:t> main() {</a:t>
            </a:r>
          </a:p>
          <a:p>
            <a:r>
              <a:rPr lang="en-US" sz="1600" dirty="0"/>
              <a:t>        </a:t>
            </a:r>
            <a:r>
              <a:rPr lang="en-US" sz="1600" dirty="0" err="1"/>
              <a:t>msg</a:t>
            </a:r>
            <a:r>
              <a:rPr lang="en-US" sz="1600" dirty="0"/>
              <a:t> := "test"</a:t>
            </a:r>
          </a:p>
          <a:p>
            <a:r>
              <a:rPr lang="en-US" sz="1600" dirty="0"/>
              <a:t>        hasher := fastsha256.New()</a:t>
            </a:r>
          </a:p>
          <a:p>
            <a:endParaRPr lang="en-US" sz="1600" dirty="0"/>
          </a:p>
          <a:p>
            <a:r>
              <a:rPr lang="en-US" sz="1600" dirty="0"/>
              <a:t>        </a:t>
            </a:r>
            <a:r>
              <a:rPr lang="en-US" sz="1600" dirty="0" err="1"/>
              <a:t>hasher.Write</a:t>
            </a:r>
            <a:r>
              <a:rPr lang="en-US" sz="1600" dirty="0"/>
              <a:t>([]byte (</a:t>
            </a:r>
            <a:r>
              <a:rPr lang="en-US" sz="1600" dirty="0" err="1"/>
              <a:t>msg</a:t>
            </a:r>
            <a:r>
              <a:rPr lang="en-US" sz="1600" dirty="0"/>
              <a:t>))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dirty="0" err="1" smtClean="0"/>
              <a:t>starttime</a:t>
            </a:r>
            <a:r>
              <a:rPr lang="en-US" sz="1600" dirty="0" smtClean="0"/>
              <a:t> </a:t>
            </a:r>
            <a:r>
              <a:rPr lang="en-US" sz="1600" dirty="0"/>
              <a:t>:= </a:t>
            </a:r>
            <a:r>
              <a:rPr lang="en-US" sz="1600" dirty="0" err="1"/>
              <a:t>time.Now</a:t>
            </a:r>
            <a:r>
              <a:rPr lang="en-US" sz="1600" dirty="0"/>
              <a:t>()</a:t>
            </a:r>
          </a:p>
          <a:p>
            <a:r>
              <a:rPr lang="is-IS" sz="1600" dirty="0"/>
              <a:t>        num := </a:t>
            </a:r>
            <a:r>
              <a:rPr lang="is-IS" sz="1600" dirty="0" smtClean="0"/>
              <a:t>10000000</a:t>
            </a:r>
            <a:endParaRPr lang="is-IS" sz="1600" dirty="0"/>
          </a:p>
          <a:p>
            <a:r>
              <a:rPr lang="da-DK" sz="1600" dirty="0"/>
              <a:t>        for i := 0; i &lt; </a:t>
            </a:r>
            <a:r>
              <a:rPr lang="da-DK" sz="1600" dirty="0" err="1"/>
              <a:t>num</a:t>
            </a:r>
            <a:r>
              <a:rPr lang="da-DK" sz="1600" dirty="0"/>
              <a:t>; i++ {</a:t>
            </a:r>
          </a:p>
          <a:p>
            <a:r>
              <a:rPr lang="en-US" sz="1600" dirty="0"/>
              <a:t>                </a:t>
            </a:r>
            <a:r>
              <a:rPr lang="en-US" sz="1600" dirty="0" err="1"/>
              <a:t>hasher.Sum</a:t>
            </a:r>
            <a:r>
              <a:rPr lang="en-US" sz="1600" dirty="0"/>
              <a:t>(nil) // ignore result                                                    </a:t>
            </a:r>
          </a:p>
          <a:p>
            <a:r>
              <a:rPr lang="en-US" sz="1600" dirty="0"/>
              <a:t>        }</a:t>
            </a:r>
          </a:p>
          <a:p>
            <a:r>
              <a:rPr lang="en-US" sz="1600" dirty="0"/>
              <a:t>        elapsed := </a:t>
            </a:r>
            <a:r>
              <a:rPr lang="en-US" sz="1600" dirty="0" err="1"/>
              <a:t>time.Since</a:t>
            </a:r>
            <a:r>
              <a:rPr lang="en-US" sz="1600" dirty="0"/>
              <a:t>(</a:t>
            </a:r>
            <a:r>
              <a:rPr lang="en-US" sz="1600" dirty="0" err="1"/>
              <a:t>starttime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/>
              <a:t>        </a:t>
            </a:r>
            <a:r>
              <a:rPr lang="en-US" sz="1600" dirty="0" err="1"/>
              <a:t>log.Printf</a:t>
            </a:r>
            <a:r>
              <a:rPr lang="en-US" sz="1600" dirty="0"/>
              <a:t>("Total time: %s", elapsed)</a:t>
            </a:r>
          </a:p>
          <a:p>
            <a:r>
              <a:rPr lang="en-US" sz="1600" dirty="0"/>
              <a:t>        </a:t>
            </a:r>
            <a:r>
              <a:rPr lang="en-US" sz="1600" dirty="0" err="1"/>
              <a:t>log.Printf</a:t>
            </a:r>
            <a:r>
              <a:rPr lang="en-US" sz="1600" dirty="0"/>
              <a:t>("Average hashing time: %d ns", </a:t>
            </a:r>
            <a:r>
              <a:rPr lang="en-US" sz="1600" dirty="0" err="1"/>
              <a:t>elapsed.Nanoseconds</a:t>
            </a:r>
            <a:r>
              <a:rPr lang="en-US" sz="1600" dirty="0"/>
              <a:t>() / int64(</a:t>
            </a:r>
            <a:r>
              <a:rPr lang="en-US" sz="1600" dirty="0" err="1"/>
              <a:t>num</a:t>
            </a:r>
            <a:r>
              <a:rPr lang="en-US" sz="1600" dirty="0"/>
              <a:t>))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95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751" y="261111"/>
            <a:ext cx="8348049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ubuntu@ip-172-31-39-215:~/</a:t>
            </a:r>
            <a:r>
              <a:rPr lang="en-US" dirty="0" err="1"/>
              <a:t>template_miner</a:t>
            </a:r>
            <a:r>
              <a:rPr lang="en-US" dirty="0"/>
              <a:t>$ </a:t>
            </a:r>
            <a:r>
              <a:rPr lang="en-US" b="1" dirty="0"/>
              <a:t>go build </a:t>
            </a:r>
            <a:r>
              <a:rPr lang="en-US" b="1" dirty="0" err="1"/>
              <a:t>timer.go</a:t>
            </a:r>
            <a:endParaRPr lang="en-US" dirty="0"/>
          </a:p>
          <a:p>
            <a:r>
              <a:rPr lang="en-US" dirty="0"/>
              <a:t>ubuntu@ip-172-31-39-215:~/</a:t>
            </a:r>
            <a:r>
              <a:rPr lang="en-US" dirty="0" err="1"/>
              <a:t>template_miner</a:t>
            </a:r>
            <a:r>
              <a:rPr lang="en-US" dirty="0"/>
              <a:t>$ </a:t>
            </a:r>
            <a:r>
              <a:rPr lang="en-US" b="1" dirty="0"/>
              <a:t>./timer</a:t>
            </a:r>
            <a:endParaRPr lang="en-US" dirty="0"/>
          </a:p>
          <a:p>
            <a:r>
              <a:rPr lang="en-US" dirty="0"/>
              <a:t>2015/02/11 16:50:42 Result: 9f86d081884c7d659a2feaa0c55ad015a3bf4f1b2b0b822cd15d6c15b0f00a08</a:t>
            </a:r>
          </a:p>
          <a:p>
            <a:r>
              <a:rPr lang="en-US" dirty="0"/>
              <a:t>2015/02/11 16:50:50 Total time: 7.650548619s</a:t>
            </a:r>
          </a:p>
          <a:p>
            <a:r>
              <a:rPr lang="en-US" dirty="0"/>
              <a:t>2015/02/11 16:50:50 </a:t>
            </a:r>
            <a:r>
              <a:rPr lang="en-US" b="1" dirty="0"/>
              <a:t>Average hashing time: 765 ns</a:t>
            </a:r>
          </a:p>
          <a:p>
            <a:r>
              <a:rPr lang="en-US" dirty="0"/>
              <a:t>ubuntu@ip-172-31-39-215:~/</a:t>
            </a:r>
            <a:r>
              <a:rPr lang="en-US" dirty="0" err="1"/>
              <a:t>template_miner</a:t>
            </a:r>
            <a:r>
              <a:rPr lang="en-US" dirty="0"/>
              <a:t>$ </a:t>
            </a:r>
            <a:r>
              <a:rPr lang="en-US" b="1" dirty="0"/>
              <a:t>time ./timer</a:t>
            </a:r>
            <a:endParaRPr lang="en-US" dirty="0"/>
          </a:p>
          <a:p>
            <a:r>
              <a:rPr lang="en-US" dirty="0"/>
              <a:t>2015/02/11 16:50:55 Result: 9f86d081884c7d659a2feaa0c55ad015a3bf4f1b2b0b822cd15d6c15b0f00a08</a:t>
            </a:r>
          </a:p>
          <a:p>
            <a:r>
              <a:rPr lang="en-US" dirty="0"/>
              <a:t>2015/02/11 16:51:03 Total time: 7.676091298s</a:t>
            </a:r>
          </a:p>
          <a:p>
            <a:r>
              <a:rPr lang="en-US" dirty="0"/>
              <a:t>2015/02/11 16:51:03 </a:t>
            </a:r>
            <a:r>
              <a:rPr lang="en-US" b="1" dirty="0"/>
              <a:t>Average hashing time: 767 ns</a:t>
            </a:r>
          </a:p>
          <a:p>
            <a:endParaRPr lang="en-US" dirty="0"/>
          </a:p>
          <a:p>
            <a:r>
              <a:rPr lang="en-US" dirty="0"/>
              <a:t>real    0m7.681s</a:t>
            </a:r>
          </a:p>
          <a:p>
            <a:r>
              <a:rPr lang="en-US" dirty="0"/>
              <a:t>user    0m8.541s</a:t>
            </a:r>
          </a:p>
          <a:p>
            <a:r>
              <a:rPr lang="en-US" dirty="0"/>
              <a:t>sys     </a:t>
            </a:r>
            <a:r>
              <a:rPr lang="en-US" dirty="0" smtClean="0"/>
              <a:t>0m0.131s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43649" y="3839292"/>
            <a:ext cx="2839539" cy="83099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2.5 GHz processor on </a:t>
            </a:r>
          </a:p>
          <a:p>
            <a:r>
              <a:rPr lang="en-US" sz="2400" dirty="0" smtClean="0"/>
              <a:t>M3.large EC2 node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14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Mining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734" y="1136832"/>
            <a:ext cx="4877845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Setup:</a:t>
            </a:r>
          </a:p>
          <a:p>
            <a:r>
              <a:rPr lang="en-US" dirty="0"/>
              <a:t>	</a:t>
            </a:r>
            <a:r>
              <a:rPr lang="en-US" dirty="0" smtClean="0"/>
              <a:t>block := construct next block header</a:t>
            </a:r>
          </a:p>
          <a:p>
            <a:r>
              <a:rPr lang="en-US" dirty="0"/>
              <a:t> </a:t>
            </a:r>
            <a:r>
              <a:rPr lang="en-US" dirty="0" smtClean="0"/>
              <a:t>        difficulty := next difficulty</a:t>
            </a:r>
          </a:p>
          <a:p>
            <a:r>
              <a:rPr lang="en-US" dirty="0" smtClean="0"/>
              <a:t>One attempt: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block.Header.nonce</a:t>
            </a:r>
            <a:r>
              <a:rPr lang="en-US" dirty="0"/>
              <a:t> </a:t>
            </a:r>
            <a:r>
              <a:rPr lang="en-US" dirty="0" smtClean="0"/>
              <a:t>+= 1 // guess next nonce</a:t>
            </a:r>
          </a:p>
          <a:p>
            <a:r>
              <a:rPr lang="en-US" dirty="0"/>
              <a:t>	</a:t>
            </a:r>
            <a:r>
              <a:rPr lang="en-US" dirty="0" smtClean="0"/>
              <a:t>hash, _ = </a:t>
            </a:r>
            <a:r>
              <a:rPr lang="en-US" dirty="0" err="1"/>
              <a:t>block.Header.BlockSha</a:t>
            </a:r>
            <a:r>
              <a:rPr lang="en-US" dirty="0"/>
              <a:t>()</a:t>
            </a:r>
          </a:p>
          <a:p>
            <a:r>
              <a:rPr lang="en-US" dirty="0" smtClean="0"/>
              <a:t>	if hash &lt; difficulty { Success! 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1690" y="1152959"/>
            <a:ext cx="30755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How long will it take to find a block using free EC2 nodes?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2301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Success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82939" y="1429428"/>
            <a:ext cx="5622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Assume: </a:t>
            </a:r>
            <a:r>
              <a:rPr lang="en-US" sz="2000" dirty="0" smtClean="0"/>
              <a:t>SHA-256 produces uniform random output </a:t>
            </a:r>
          </a:p>
          <a:p>
            <a:r>
              <a:rPr lang="en-US" dirty="0"/>
              <a:t>	</a:t>
            </a:r>
            <a:r>
              <a:rPr lang="en-US" sz="2800" dirty="0" smtClean="0"/>
              <a:t>SHA-256(</a:t>
            </a:r>
            <a:r>
              <a:rPr lang="en-US" sz="2800" i="1" dirty="0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)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[0, 2</a:t>
            </a:r>
            <a:r>
              <a:rPr lang="en-US" sz="2800" baseline="30000" dirty="0" smtClean="0">
                <a:sym typeface="Wingdings"/>
              </a:rPr>
              <a:t>256</a:t>
            </a:r>
            <a:r>
              <a:rPr lang="en-US" sz="2800" dirty="0" smtClean="0">
                <a:sym typeface="Wingdings"/>
              </a:rPr>
              <a:t>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27852" y="2605852"/>
            <a:ext cx="3313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Target = </a:t>
            </a:r>
            <a:r>
              <a:rPr lang="en-US" sz="2400" dirty="0" err="1" smtClean="0">
                <a:latin typeface="Times New Roman"/>
                <a:cs typeface="Times New Roman"/>
              </a:rPr>
              <a:t>T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max</a:t>
            </a:r>
            <a:r>
              <a:rPr lang="en-US" sz="2400" dirty="0" smtClean="0">
                <a:latin typeface="Times New Roman"/>
                <a:cs typeface="Times New Roman"/>
              </a:rPr>
              <a:t> / Difficulty</a:t>
            </a:r>
          </a:p>
          <a:p>
            <a:r>
              <a:rPr lang="en-US" sz="2400" dirty="0" err="1" smtClean="0">
                <a:latin typeface="Times New Roman"/>
                <a:cs typeface="Times New Roman"/>
              </a:rPr>
              <a:t>T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max</a:t>
            </a:r>
            <a:r>
              <a:rPr lang="en-US" sz="2400" dirty="0" smtClean="0">
                <a:latin typeface="Times New Roman"/>
                <a:cs typeface="Times New Roman"/>
              </a:rPr>
              <a:t> ≈ 2</a:t>
            </a:r>
            <a:r>
              <a:rPr lang="en-US" sz="2400" baseline="30000" dirty="0" smtClean="0">
                <a:latin typeface="Times New Roman"/>
                <a:cs typeface="Times New Roman"/>
              </a:rPr>
              <a:t>224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852" y="3638550"/>
            <a:ext cx="3666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Difficulty = </a:t>
            </a:r>
            <a:r>
              <a:rPr lang="en-US" sz="2400" dirty="0" smtClean="0"/>
              <a:t>59,335,351,234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41580" y="4415235"/>
            <a:ext cx="4384621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bitcoinwisdom.com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bitcoin</a:t>
            </a:r>
            <a:r>
              <a:rPr lang="en-US" dirty="0">
                <a:hlinkClick r:id="rId2"/>
              </a:rPr>
              <a:t>/difficulty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6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Screen Shot 2015-09-21 at 12.05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3350"/>
            <a:ext cx="5658278" cy="490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10560" y="3359520"/>
              <a:ext cx="4376160" cy="190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960" y="3356640"/>
                <a:ext cx="4386240" cy="19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26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9-21 at 12.56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0" y="205979"/>
            <a:ext cx="5712389" cy="4680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12230" y="4582597"/>
            <a:ext cx="6098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btcsuite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btcd</a:t>
            </a:r>
            <a:r>
              <a:rPr lang="en-US" dirty="0">
                <a:hlinkClick r:id="rId3"/>
              </a:rPr>
              <a:t>/blob/master/</a:t>
            </a:r>
            <a:r>
              <a:rPr lang="en-US" dirty="0" err="1">
                <a:hlinkClick r:id="rId3"/>
              </a:rPr>
              <a:t>cpuminer.go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6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Screen Shot 2015-09-21 at 1.09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0" y="175105"/>
            <a:ext cx="6804750" cy="486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58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 descr="Screen Shot 2015-09-21 at 1.10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0" y="316594"/>
            <a:ext cx="8575512" cy="4519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58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51" y="506824"/>
            <a:ext cx="2110338" cy="3475780"/>
          </a:xfrm>
        </p:spPr>
        <p:txBody>
          <a:bodyPr/>
          <a:lstStyle/>
          <a:p>
            <a:r>
              <a:rPr lang="en-US" dirty="0" smtClean="0"/>
              <a:t>Free Money?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27683" y="366058"/>
            <a:ext cx="5750050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&gt;</a:t>
            </a:r>
            <a:r>
              <a:rPr lang="en-US" sz="2000" dirty="0"/>
              <a:t>&gt;&gt; </a:t>
            </a:r>
            <a:r>
              <a:rPr lang="en-US" sz="2000" b="1" dirty="0"/>
              <a:t>difficulty = 59335351234 </a:t>
            </a:r>
            <a:endParaRPr lang="en-US" sz="2000" dirty="0"/>
          </a:p>
          <a:p>
            <a:r>
              <a:rPr lang="en-US" sz="2000" dirty="0"/>
              <a:t>&gt;&gt;&gt; </a:t>
            </a:r>
            <a:r>
              <a:rPr lang="en-US" sz="2000" b="1" dirty="0"/>
              <a:t>target = 2 ** 224 / difficulty</a:t>
            </a:r>
            <a:endParaRPr lang="en-US" sz="2000" dirty="0"/>
          </a:p>
          <a:p>
            <a:r>
              <a:rPr lang="en-US" sz="2000" dirty="0"/>
              <a:t>&gt;&gt;&gt; </a:t>
            </a:r>
            <a:r>
              <a:rPr lang="en-US" sz="2000" b="1" dirty="0" err="1"/>
              <a:t>success_probability</a:t>
            </a:r>
            <a:r>
              <a:rPr lang="en-US" sz="2000" b="1" dirty="0"/>
              <a:t> = target / 2**256</a:t>
            </a:r>
            <a:endParaRPr lang="en-US" sz="2000" dirty="0"/>
          </a:p>
          <a:p>
            <a:r>
              <a:rPr lang="en-US" sz="2000" dirty="0"/>
              <a:t>3.9239785189045e-21</a:t>
            </a:r>
          </a:p>
          <a:p>
            <a:r>
              <a:rPr lang="en-US" sz="2000" dirty="0"/>
              <a:t>&gt;&gt;&gt; </a:t>
            </a:r>
            <a:r>
              <a:rPr lang="en-US" sz="2000" b="1" dirty="0" err="1"/>
              <a:t>expected_hashes</a:t>
            </a:r>
            <a:r>
              <a:rPr lang="en-US" sz="2000" b="1" dirty="0"/>
              <a:t> = 1 / </a:t>
            </a:r>
            <a:r>
              <a:rPr lang="en-US" sz="2000" b="1" dirty="0" err="1"/>
              <a:t>success_probability</a:t>
            </a:r>
            <a:endParaRPr lang="en-US" sz="2000" dirty="0"/>
          </a:p>
          <a:p>
            <a:r>
              <a:rPr lang="en-US" sz="2000" dirty="0"/>
              <a:t>2.5484339304670328e+20</a:t>
            </a:r>
          </a:p>
          <a:p>
            <a:r>
              <a:rPr lang="en-US" sz="2000" dirty="0"/>
              <a:t>&gt;&gt;&gt; </a:t>
            </a:r>
            <a:r>
              <a:rPr lang="en-US" sz="2000" b="1" dirty="0" err="1"/>
              <a:t>nanos_needed</a:t>
            </a:r>
            <a:r>
              <a:rPr lang="en-US" sz="2000" b="1" dirty="0"/>
              <a:t> = </a:t>
            </a:r>
            <a:r>
              <a:rPr lang="en-US" sz="2000" b="1" dirty="0" err="1"/>
              <a:t>expected_hashes</a:t>
            </a:r>
            <a:r>
              <a:rPr lang="en-US" sz="2000" b="1" dirty="0"/>
              <a:t> * 760</a:t>
            </a:r>
            <a:endParaRPr lang="en-US" sz="2000" dirty="0"/>
          </a:p>
          <a:p>
            <a:r>
              <a:rPr lang="en-US" sz="2000" dirty="0"/>
              <a:t>&gt;&gt;&gt; </a:t>
            </a:r>
            <a:r>
              <a:rPr lang="en-US" sz="2000" b="1" dirty="0" err="1"/>
              <a:t>seconds_needed</a:t>
            </a:r>
            <a:r>
              <a:rPr lang="en-US" sz="2000" b="1" dirty="0"/>
              <a:t> = </a:t>
            </a:r>
            <a:r>
              <a:rPr lang="en-US" sz="2000" b="1" dirty="0" err="1"/>
              <a:t>nanos_needed</a:t>
            </a:r>
            <a:r>
              <a:rPr lang="en-US" sz="2000" b="1" dirty="0"/>
              <a:t> / 10**9</a:t>
            </a:r>
            <a:endParaRPr lang="en-US" sz="2000" dirty="0"/>
          </a:p>
          <a:p>
            <a:r>
              <a:rPr lang="en-US" sz="2000" dirty="0"/>
              <a:t>&gt;&gt;&gt; </a:t>
            </a:r>
            <a:r>
              <a:rPr lang="en-US" sz="2000" b="1" dirty="0"/>
              <a:t>years = </a:t>
            </a:r>
            <a:r>
              <a:rPr lang="en-US" sz="2000" b="1" dirty="0" err="1"/>
              <a:t>seconds_needed</a:t>
            </a:r>
            <a:r>
              <a:rPr lang="en-US" sz="2000" b="1" dirty="0"/>
              <a:t> / (60 * 60 * 24 * 365)</a:t>
            </a:r>
            <a:endParaRPr lang="en-US" sz="2000" dirty="0"/>
          </a:p>
          <a:p>
            <a:r>
              <a:rPr lang="en-US" sz="2000" dirty="0"/>
              <a:t>6141583.546280267</a:t>
            </a:r>
          </a:p>
          <a:p>
            <a:r>
              <a:rPr lang="en-US" sz="2000" dirty="0"/>
              <a:t>&gt;&gt;&gt; </a:t>
            </a:r>
            <a:r>
              <a:rPr lang="en-US" sz="2000" b="1" dirty="0"/>
              <a:t>years * 2</a:t>
            </a:r>
            <a:endParaRPr lang="en-US" sz="2000" dirty="0"/>
          </a:p>
          <a:p>
            <a:r>
              <a:rPr lang="en-US" sz="2000" dirty="0" smtClean="0"/>
              <a:t>12283167.092560533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95876" y="4397931"/>
            <a:ext cx="717918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Expect to mine one block in 12M years (assuming no increase in difficulty!)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678" b="6343"/>
          <a:stretch/>
        </p:blipFill>
        <p:spPr>
          <a:xfrm>
            <a:off x="-2520" y="0"/>
            <a:ext cx="914652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3542"/>
            <a:ext cx="8229600" cy="857250"/>
          </a:xfrm>
          <a:solidFill>
            <a:schemeClr val="tx1">
              <a:alpha val="48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Why are computers so useless?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 descr="Screen Shot 2015-09-21 at 11.38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" y="202263"/>
            <a:ext cx="9035053" cy="4650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145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53154" y="4397931"/>
            <a:ext cx="298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XOR two 32-bit values in CPU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64" y="381905"/>
            <a:ext cx="6180624" cy="38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2208" y="4397931"/>
            <a:ext cx="298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XOR two 32-bit values in CPU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4378717"/>
            <a:ext cx="302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XOR two 32-bit values in ASIC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54" y="381905"/>
            <a:ext cx="4796474" cy="3012185"/>
          </a:xfrm>
          <a:prstGeom prst="rect">
            <a:avLst/>
          </a:prstGeom>
        </p:spPr>
      </p:pic>
      <p:pic>
        <p:nvPicPr>
          <p:cNvPr id="8" name="Picture 7" descr="Screen Shot 2015-02-11 at 1.01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28" y="814958"/>
            <a:ext cx="3085903" cy="199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18728" y="3024758"/>
            <a:ext cx="245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transistors XOR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7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9-21 at 12.33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777"/>
            <a:ext cx="9144000" cy="41633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" y="133350"/>
            <a:ext cx="5437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en.bitcoin.it</a:t>
            </a:r>
            <a:r>
              <a:rPr lang="en-US" dirty="0">
                <a:hlinkClick r:id="rId3"/>
              </a:rPr>
              <a:t>/wiki/</a:t>
            </a:r>
            <a:r>
              <a:rPr lang="en-US" dirty="0" err="1">
                <a:hlinkClick r:id="rId3"/>
              </a:rPr>
              <a:t>Mining_hardware_comparison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37064" y="746047"/>
            <a:ext cx="30520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1J ~ “lift an apple one meter”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236760" y="1640880"/>
              <a:ext cx="779400" cy="1857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5600" y="1632960"/>
                <a:ext cx="799200" cy="186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67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02727" y="3001561"/>
            <a:ext cx="2816095" cy="1323439"/>
          </a:xfrm>
          <a:prstGeom prst="rect">
            <a:avLst/>
          </a:prstGeom>
          <a:solidFill>
            <a:srgbClr val="E6B9B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Checkup 2 is Wednesday</a:t>
            </a:r>
          </a:p>
          <a:p>
            <a:r>
              <a:rPr lang="en-US" sz="2000" dirty="0" smtClean="0"/>
              <a:t>covers all readings</a:t>
            </a:r>
          </a:p>
          <a:p>
            <a:r>
              <a:rPr lang="en-US" sz="2000" dirty="0" smtClean="0"/>
              <a:t>classes 1-8, PS1</a:t>
            </a:r>
          </a:p>
          <a:p>
            <a:r>
              <a:rPr lang="en-US" sz="2000" dirty="0" smtClean="0"/>
              <a:t>discussion of Checkup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337963"/>
            <a:ext cx="510578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Return PS1:</a:t>
            </a:r>
          </a:p>
          <a:p>
            <a:r>
              <a:rPr lang="en-US" sz="2400" dirty="0" smtClean="0"/>
              <a:t>Red/Pink	- full credit</a:t>
            </a:r>
          </a:p>
          <a:p>
            <a:endParaRPr lang="en-US" sz="2400" dirty="0" smtClean="0"/>
          </a:p>
          <a:p>
            <a:r>
              <a:rPr lang="en-US" sz="2400" dirty="0" smtClean="0"/>
              <a:t>Purple – one major unsatisfactory issue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Blue – major problems or incomplete</a:t>
            </a:r>
          </a:p>
        </p:txBody>
      </p:sp>
      <p:sp>
        <p:nvSpPr>
          <p:cNvPr id="6" name="Smiley Face 5"/>
          <p:cNvSpPr/>
          <p:nvPr/>
        </p:nvSpPr>
        <p:spPr>
          <a:xfrm>
            <a:off x="3730389" y="2933528"/>
            <a:ext cx="623680" cy="623627"/>
          </a:xfrm>
          <a:prstGeom prst="smileyFace">
            <a:avLst>
              <a:gd name="adj" fmla="val -80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3730389" y="1830521"/>
            <a:ext cx="623680" cy="623627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3730389" y="4013186"/>
            <a:ext cx="623680" cy="623627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4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Blockchain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What’s in a Block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Merkle</a:t>
            </a:r>
            <a:r>
              <a:rPr lang="en-US" dirty="0" smtClean="0"/>
              <a:t> Trees</a:t>
            </a:r>
          </a:p>
          <a:p>
            <a:pPr marL="0" indent="0">
              <a:buNone/>
            </a:pPr>
            <a:r>
              <a:rPr lang="en-US" b="1" dirty="0" smtClean="0"/>
              <a:t>Mining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35800" y="1666783"/>
            <a:ext cx="2816095" cy="1323439"/>
          </a:xfrm>
          <a:prstGeom prst="rect">
            <a:avLst/>
          </a:prstGeom>
          <a:solidFill>
            <a:srgbClr val="E6B9B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Checkup 2 is Wednesday</a:t>
            </a:r>
          </a:p>
          <a:p>
            <a:r>
              <a:rPr lang="en-US" sz="2000" dirty="0" smtClean="0"/>
              <a:t>covers all readings</a:t>
            </a:r>
          </a:p>
          <a:p>
            <a:r>
              <a:rPr lang="en-US" sz="2000" dirty="0" smtClean="0"/>
              <a:t>classes 1-8, PS1</a:t>
            </a:r>
          </a:p>
          <a:p>
            <a:r>
              <a:rPr lang="en-US" sz="2000" dirty="0" smtClean="0"/>
              <a:t>discussion of Checkup 1</a:t>
            </a:r>
          </a:p>
        </p:txBody>
      </p:sp>
    </p:spTree>
    <p:extLst>
      <p:ext uri="{BB962C8B-B14F-4D97-AF65-F5344CB8AC3E}">
        <p14:creationId xmlns:p14="http://schemas.microsoft.com/office/powerpoint/2010/main" val="3751381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Blockchain</a:t>
            </a:r>
            <a:r>
              <a:rPr lang="en-US" dirty="0" smtClean="0"/>
              <a:t> Recap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4005" y="1446723"/>
            <a:ext cx="1820585" cy="89703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B0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43346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499905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(B0)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96543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3" name="Snip Diagonal Corner Rectangle 12"/>
          <p:cNvSpPr/>
          <p:nvPr/>
        </p:nvSpPr>
        <p:spPr>
          <a:xfrm>
            <a:off x="2499905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15" name="Elbow Connector 14"/>
          <p:cNvCxnSpPr>
            <a:stCxn id="5" idx="3"/>
            <a:endCxn id="11" idx="0"/>
          </p:cNvCxnSpPr>
          <p:nvPr/>
        </p:nvCxnSpPr>
        <p:spPr>
          <a:xfrm flipV="1">
            <a:off x="1944590" y="1518018"/>
            <a:ext cx="972718" cy="377221"/>
          </a:xfrm>
          <a:prstGeom prst="bentConnector4">
            <a:avLst>
              <a:gd name="adj1" fmla="val 28544"/>
              <a:gd name="adj2" fmla="val 17950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727163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4783722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(B1)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80360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4783722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0" name="Elbow Connector 19"/>
          <p:cNvCxnSpPr>
            <a:stCxn id="7" idx="3"/>
            <a:endCxn id="17" idx="0"/>
          </p:cNvCxnSpPr>
          <p:nvPr/>
        </p:nvCxnSpPr>
        <p:spPr>
          <a:xfrm flipV="1">
            <a:off x="4263931" y="1518018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010980" y="1424565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7067539" y="1510794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(B2)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964177" y="1503570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27" name="Snip Diagonal Corner Rectangle 26"/>
          <p:cNvSpPr/>
          <p:nvPr/>
        </p:nvSpPr>
        <p:spPr>
          <a:xfrm>
            <a:off x="7067539" y="1891794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8" name="Elbow Connector 27"/>
          <p:cNvCxnSpPr>
            <a:endCxn id="25" idx="0"/>
          </p:cNvCxnSpPr>
          <p:nvPr/>
        </p:nvCxnSpPr>
        <p:spPr>
          <a:xfrm flipV="1">
            <a:off x="6547748" y="1510794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95400" y="2571750"/>
            <a:ext cx="5991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Find a nonce </a:t>
            </a:r>
            <a:r>
              <a:rPr lang="en-US" sz="3600" b="1" i="1" dirty="0" smtClean="0">
                <a:latin typeface="Times New Roman"/>
                <a:cs typeface="Times New Roman"/>
              </a:rPr>
              <a:t>x</a:t>
            </a:r>
            <a:r>
              <a:rPr lang="en-US" sz="3600" dirty="0" smtClean="0"/>
              <a:t> such that: </a:t>
            </a:r>
          </a:p>
          <a:p>
            <a:r>
              <a:rPr lang="en-US" sz="3600" dirty="0" smtClean="0"/>
              <a:t>SHA-256(SHA-256(</a:t>
            </a:r>
            <a:r>
              <a:rPr lang="en-US" sz="3600" b="1" i="1" dirty="0" smtClean="0">
                <a:latin typeface="Times New Roman"/>
                <a:cs typeface="Times New Roman"/>
              </a:rPr>
              <a:t>r || x</a:t>
            </a:r>
            <a:r>
              <a:rPr lang="en-US" sz="3600" dirty="0" smtClean="0"/>
              <a:t>)) &lt; </a:t>
            </a:r>
            <a:r>
              <a:rPr lang="en-US" sz="3600" i="1" dirty="0" smtClean="0">
                <a:latin typeface="Times New Roman"/>
                <a:cs typeface="Times New Roman"/>
              </a:rPr>
              <a:t>T/</a:t>
            </a:r>
            <a:r>
              <a:rPr lang="en-US" sz="3600" b="1" i="1" dirty="0" smtClean="0">
                <a:latin typeface="Times New Roman"/>
                <a:cs typeface="Times New Roman"/>
              </a:rPr>
              <a:t>d</a:t>
            </a:r>
            <a:endParaRPr lang="en-US" sz="3600" b="1" i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853084"/>
            <a:ext cx="602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/>
                <a:cs typeface="Times New Roman"/>
              </a:rPr>
              <a:t>r </a:t>
            </a:r>
            <a:r>
              <a:rPr lang="en-US" sz="2800" dirty="0" smtClean="0"/>
              <a:t>= header</a:t>
            </a:r>
            <a:r>
              <a:rPr lang="en-US" sz="2800" dirty="0"/>
              <a:t> </a:t>
            </a:r>
            <a:r>
              <a:rPr lang="en-US" sz="2800" dirty="0" smtClean="0"/>
              <a:t>	includes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/>
              <a:t>(previous block)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70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</a:t>
            </a:r>
            <a:r>
              <a:rPr lang="en-US" dirty="0" err="1" smtClean="0"/>
              <a:t>Bitcoin</a:t>
            </a:r>
            <a:r>
              <a:rPr lang="en-US" dirty="0" smtClean="0"/>
              <a:t> Block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Screen Shot 2015-02-02 at 11.02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0" y="1125653"/>
            <a:ext cx="8686800" cy="304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38400" y="4400550"/>
            <a:ext cx="6502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en.bitcoin.it</a:t>
            </a:r>
            <a:r>
              <a:rPr lang="en-US" dirty="0"/>
              <a:t>/wiki/</a:t>
            </a:r>
            <a:r>
              <a:rPr lang="en-US" dirty="0" err="1"/>
              <a:t>Protocol_documentation#Block_Headers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Look at Some Blocks…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09606" y="1841454"/>
            <a:ext cx="5774738" cy="5847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hlinkClick r:id="rId2"/>
              </a:rPr>
              <a:t>https://</a:t>
            </a:r>
            <a:r>
              <a:rPr lang="en-US" sz="3200" dirty="0" err="1">
                <a:hlinkClick r:id="rId2"/>
              </a:rPr>
              <a:t>blockexplorer.com</a:t>
            </a:r>
            <a:r>
              <a:rPr lang="en-US" sz="3200" dirty="0">
                <a:hlinkClick r:id="rId2"/>
              </a:rPr>
              <a:t>/blocks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478082" y="2801130"/>
            <a:ext cx="297742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blockexplorer.com</a:t>
            </a:r>
            <a:r>
              <a:rPr lang="en-US" dirty="0">
                <a:hlinkClick r:id="rId3"/>
              </a:rPr>
              <a:t>/b/0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09606" y="3391353"/>
            <a:ext cx="457200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hu-HU" dirty="0">
                <a:hlinkClick r:id="rId4"/>
              </a:rPr>
              <a:t>https://blockexplorer.com</a:t>
            </a:r>
            <a:r>
              <a:rPr lang="hu-HU" dirty="0" smtClean="0">
                <a:hlinkClick r:id="rId4"/>
              </a:rPr>
              <a:t>/rawblock</a:t>
            </a:r>
            <a:r>
              <a:rPr lang="hu-HU" dirty="0">
                <a:hlinkClick r:id="rId4"/>
              </a:rPr>
              <a:t>/0000000000000000080baee7ff8e34ee47a9212e53f5c6a6382d11e3ce14adba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7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Recording Transactions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010980" y="1424565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7067539" y="1510794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(B2)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964177" y="1503570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7" name="Snip Diagonal Corner Rectangle 6"/>
          <p:cNvSpPr/>
          <p:nvPr/>
        </p:nvSpPr>
        <p:spPr>
          <a:xfrm>
            <a:off x="7067539" y="1891794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0955" y="1465722"/>
            <a:ext cx="651275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Mining next block:</a:t>
            </a:r>
          </a:p>
          <a:p>
            <a:r>
              <a:rPr lang="en-US" sz="3600" dirty="0" smtClean="0"/>
              <a:t>	Find a nonce </a:t>
            </a:r>
            <a:r>
              <a:rPr lang="en-US" sz="3600" b="1" i="1" dirty="0" smtClean="0">
                <a:latin typeface="Times New Roman"/>
                <a:cs typeface="Times New Roman"/>
              </a:rPr>
              <a:t>x</a:t>
            </a:r>
            <a:r>
              <a:rPr lang="en-US" sz="3600" dirty="0" smtClean="0"/>
              <a:t> such that: </a:t>
            </a:r>
          </a:p>
          <a:p>
            <a:r>
              <a:rPr lang="en-US" sz="3600" dirty="0" smtClean="0"/>
              <a:t>	SHA-256(SHA-256(</a:t>
            </a:r>
            <a:r>
              <a:rPr lang="en-US" sz="3600" b="1" i="1" dirty="0" smtClean="0">
                <a:latin typeface="Times New Roman"/>
                <a:cs typeface="Times New Roman"/>
              </a:rPr>
              <a:t>r + x</a:t>
            </a:r>
            <a:r>
              <a:rPr lang="en-US" sz="3600" dirty="0" smtClean="0"/>
              <a:t>)) &lt; </a:t>
            </a:r>
            <a:r>
              <a:rPr lang="en-US" sz="3600" i="1" dirty="0" smtClean="0">
                <a:latin typeface="Times New Roman"/>
                <a:cs typeface="Times New Roman"/>
              </a:rPr>
              <a:t>T/</a:t>
            </a:r>
            <a:r>
              <a:rPr lang="en-US" sz="3600" b="1" i="1" dirty="0" smtClean="0">
                <a:latin typeface="Times New Roman"/>
                <a:cs typeface="Times New Roman"/>
              </a:rPr>
              <a:t>d</a:t>
            </a:r>
            <a:endParaRPr lang="en-US" sz="3600" b="1" i="1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9656" y="3584496"/>
            <a:ext cx="66245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Times New Roman"/>
                <a:cs typeface="Times New Roman"/>
              </a:rPr>
              <a:t>r</a:t>
            </a:r>
            <a:r>
              <a:rPr lang="en-US" sz="2000" dirty="0" smtClean="0"/>
              <a:t> depends on the actual transactions…which keep happening!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2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Idea #1?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9852" y="1629279"/>
            <a:ext cx="5950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transactions =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i="1" dirty="0" smtClean="0">
                <a:latin typeface="Times New Roman"/>
                <a:cs typeface="Times New Roman"/>
              </a:rPr>
              <a:t>tx</a:t>
            </a:r>
            <a:r>
              <a:rPr lang="en-US" sz="2800" baseline="-25000" dirty="0" smtClean="0">
                <a:latin typeface="Times New Roman"/>
                <a:cs typeface="Times New Roman"/>
              </a:rPr>
              <a:t>0</a:t>
            </a:r>
            <a:r>
              <a:rPr lang="en-US" sz="2800" dirty="0" smtClean="0">
                <a:latin typeface="Times New Roman"/>
                <a:cs typeface="Times New Roman"/>
              </a:rPr>
              <a:t> || </a:t>
            </a:r>
            <a:r>
              <a:rPr lang="en-US" sz="2800" i="1" dirty="0" smtClean="0">
                <a:latin typeface="Times New Roman"/>
                <a:cs typeface="Times New Roman"/>
              </a:rPr>
              <a:t>tx</a:t>
            </a:r>
            <a:r>
              <a:rPr lang="en-US" sz="2800" baseline="-25000" dirty="0" smtClean="0">
                <a:latin typeface="Times New Roman"/>
                <a:cs typeface="Times New Roman"/>
              </a:rPr>
              <a:t>1</a:t>
            </a:r>
            <a:r>
              <a:rPr lang="en-US" sz="2800" dirty="0" smtClean="0">
                <a:latin typeface="Times New Roman"/>
                <a:cs typeface="Times New Roman"/>
              </a:rPr>
              <a:t> || </a:t>
            </a:r>
            <a:r>
              <a:rPr lang="en-US" sz="2800" i="1" dirty="0" smtClean="0">
                <a:latin typeface="Times New Roman"/>
                <a:cs typeface="Times New Roman"/>
              </a:rPr>
              <a:t>tx</a:t>
            </a:r>
            <a:r>
              <a:rPr lang="en-US" sz="2800" baseline="-25000" dirty="0" smtClean="0">
                <a:latin typeface="Times New Roman"/>
                <a:cs typeface="Times New Roman"/>
              </a:rPr>
              <a:t>2 </a:t>
            </a:r>
            <a:r>
              <a:rPr lang="en-US" sz="2800" dirty="0">
                <a:latin typeface="Times New Roman"/>
                <a:cs typeface="Times New Roman"/>
              </a:rPr>
              <a:t>|| </a:t>
            </a:r>
            <a:r>
              <a:rPr lang="en-US" sz="2800" dirty="0" smtClean="0">
                <a:latin typeface="Times New Roman"/>
                <a:cs typeface="Times New Roman"/>
              </a:rPr>
              <a:t>… </a:t>
            </a:r>
            <a:r>
              <a:rPr lang="en-US" sz="2800" dirty="0">
                <a:latin typeface="Times New Roman"/>
                <a:cs typeface="Times New Roman"/>
              </a:rPr>
              <a:t>|| </a:t>
            </a:r>
            <a:r>
              <a:rPr lang="en-US" sz="2800" i="1" dirty="0" err="1" smtClean="0">
                <a:latin typeface="Times New Roman"/>
                <a:cs typeface="Times New Roman"/>
              </a:rPr>
              <a:t>tx</a:t>
            </a:r>
            <a:r>
              <a:rPr lang="en-US" sz="2800" baseline="-25000" dirty="0" err="1" smtClean="0">
                <a:latin typeface="Times New Roman"/>
                <a:cs typeface="Times New Roman"/>
              </a:rPr>
              <a:t>n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  <a:r>
              <a:rPr lang="en-US" sz="2800" baseline="-25000" dirty="0" smtClean="0">
                <a:latin typeface="Times New Roman"/>
                <a:cs typeface="Times New Roman"/>
              </a:rPr>
              <a:t> </a:t>
            </a:r>
            <a:endParaRPr lang="en-US" sz="28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80"/>
      </a:hlink>
      <a:folHlink>
        <a:srgbClr val="0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19401</TotalTime>
  <Words>955</Words>
  <Application>Microsoft Macintosh PowerPoint</Application>
  <PresentationFormat>On-screen Show (16:9)</PresentationFormat>
  <Paragraphs>209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In the News…</vt:lpstr>
      <vt:lpstr>PowerPoint Presentation</vt:lpstr>
      <vt:lpstr>Plan</vt:lpstr>
      <vt:lpstr>Blockchain Recap</vt:lpstr>
      <vt:lpstr>Actual Bitcoin Block</vt:lpstr>
      <vt:lpstr>Let’s Look at Some Blocks…</vt:lpstr>
      <vt:lpstr>Recording Transactions</vt:lpstr>
      <vt:lpstr>Bad Idea #1?</vt:lpstr>
      <vt:lpstr>Bad Idea #2?</vt:lpstr>
      <vt:lpstr>Slightly Better Idea</vt:lpstr>
      <vt:lpstr>Merkle Trees</vt:lpstr>
      <vt:lpstr>Merkle’s Puzzles</vt:lpstr>
      <vt:lpstr>Merkle Trees</vt:lpstr>
      <vt:lpstr>PowerPoint Presentation</vt:lpstr>
      <vt:lpstr>Mining</vt:lpstr>
      <vt:lpstr>Why Mine?</vt:lpstr>
      <vt:lpstr>PowerPoint Presentation</vt:lpstr>
      <vt:lpstr>Mining Pseudo Algorithm</vt:lpstr>
      <vt:lpstr>PowerPoint Presentation</vt:lpstr>
      <vt:lpstr>PowerPoint Presentation</vt:lpstr>
      <vt:lpstr>Cost of Mining</vt:lpstr>
      <vt:lpstr>Probability of Success</vt:lpstr>
      <vt:lpstr>PowerPoint Presentation</vt:lpstr>
      <vt:lpstr>PowerPoint Presentation</vt:lpstr>
      <vt:lpstr>PowerPoint Presentation</vt:lpstr>
      <vt:lpstr>PowerPoint Presentation</vt:lpstr>
      <vt:lpstr>Free Money?</vt:lpstr>
      <vt:lpstr>Why are computers so useless?</vt:lpstr>
      <vt:lpstr>PowerPoint Presentation</vt:lpstr>
      <vt:lpstr>PowerPoint Presentation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98</cp:revision>
  <cp:lastPrinted>2015-09-21T17:36:55Z</cp:lastPrinted>
  <dcterms:created xsi:type="dcterms:W3CDTF">2015-01-10T23:57:16Z</dcterms:created>
  <dcterms:modified xsi:type="dcterms:W3CDTF">2015-09-21T19:33:14Z</dcterms:modified>
</cp:coreProperties>
</file>