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udi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360" r:id="rId3"/>
    <p:sldId id="261" r:id="rId4"/>
    <p:sldId id="259" r:id="rId5"/>
    <p:sldId id="260" r:id="rId6"/>
    <p:sldId id="258" r:id="rId7"/>
    <p:sldId id="264" r:id="rId8"/>
    <p:sldId id="262" r:id="rId9"/>
    <p:sldId id="263" r:id="rId10"/>
    <p:sldId id="265" r:id="rId11"/>
    <p:sldId id="267" r:id="rId12"/>
    <p:sldId id="266" r:id="rId13"/>
    <p:sldId id="268" r:id="rId14"/>
    <p:sldId id="361" r:id="rId15"/>
    <p:sldId id="269" r:id="rId16"/>
    <p:sldId id="270" r:id="rId17"/>
    <p:sldId id="280" r:id="rId18"/>
    <p:sldId id="328" r:id="rId19"/>
    <p:sldId id="329" r:id="rId20"/>
    <p:sldId id="271" r:id="rId21"/>
    <p:sldId id="272" r:id="rId22"/>
    <p:sldId id="273" r:id="rId23"/>
    <p:sldId id="274" r:id="rId24"/>
    <p:sldId id="281" r:id="rId25"/>
    <p:sldId id="275" r:id="rId26"/>
    <p:sldId id="276" r:id="rId27"/>
    <p:sldId id="330" r:id="rId28"/>
    <p:sldId id="282" r:id="rId29"/>
    <p:sldId id="277" r:id="rId30"/>
    <p:sldId id="278" r:id="rId31"/>
    <p:sldId id="283" r:id="rId32"/>
    <p:sldId id="279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362" r:id="rId41"/>
    <p:sldId id="363" r:id="rId42"/>
    <p:sldId id="291" r:id="rId43"/>
    <p:sldId id="292" r:id="rId44"/>
    <p:sldId id="366" r:id="rId45"/>
    <p:sldId id="293" r:id="rId46"/>
    <p:sldId id="294" r:id="rId47"/>
    <p:sldId id="295" r:id="rId48"/>
    <p:sldId id="368" r:id="rId49"/>
    <p:sldId id="296" r:id="rId50"/>
    <p:sldId id="297" r:id="rId51"/>
    <p:sldId id="364" r:id="rId52"/>
    <p:sldId id="298" r:id="rId53"/>
    <p:sldId id="299" r:id="rId54"/>
    <p:sldId id="300" r:id="rId55"/>
    <p:sldId id="301" r:id="rId56"/>
    <p:sldId id="365" r:id="rId57"/>
    <p:sldId id="302" r:id="rId58"/>
    <p:sldId id="303" r:id="rId59"/>
    <p:sldId id="304" r:id="rId60"/>
    <p:sldId id="369" r:id="rId61"/>
    <p:sldId id="305" r:id="rId62"/>
    <p:sldId id="306" r:id="rId63"/>
    <p:sldId id="331" r:id="rId64"/>
    <p:sldId id="332" r:id="rId65"/>
    <p:sldId id="333" r:id="rId66"/>
    <p:sldId id="334" r:id="rId67"/>
    <p:sldId id="335" r:id="rId68"/>
    <p:sldId id="336" r:id="rId69"/>
    <p:sldId id="307" r:id="rId70"/>
    <p:sldId id="308" r:id="rId71"/>
    <p:sldId id="310" r:id="rId72"/>
    <p:sldId id="311" r:id="rId73"/>
    <p:sldId id="312" r:id="rId74"/>
    <p:sldId id="358" r:id="rId75"/>
    <p:sldId id="313" r:id="rId76"/>
    <p:sldId id="314" r:id="rId77"/>
    <p:sldId id="370" r:id="rId78"/>
    <p:sldId id="371" r:id="rId79"/>
    <p:sldId id="375" r:id="rId80"/>
    <p:sldId id="376" r:id="rId81"/>
    <p:sldId id="377" r:id="rId82"/>
    <p:sldId id="391" r:id="rId83"/>
    <p:sldId id="392" r:id="rId84"/>
    <p:sldId id="379" r:id="rId85"/>
    <p:sldId id="380" r:id="rId86"/>
    <p:sldId id="381" r:id="rId87"/>
    <p:sldId id="394" r:id="rId88"/>
    <p:sldId id="387" r:id="rId89"/>
    <p:sldId id="388" r:id="rId90"/>
    <p:sldId id="389" r:id="rId91"/>
    <p:sldId id="395" r:id="rId92"/>
    <p:sldId id="316" r:id="rId93"/>
    <p:sldId id="317" r:id="rId94"/>
    <p:sldId id="359" r:id="rId95"/>
    <p:sldId id="318" r:id="rId96"/>
    <p:sldId id="319" r:id="rId97"/>
    <p:sldId id="320" r:id="rId98"/>
    <p:sldId id="321" r:id="rId99"/>
    <p:sldId id="322" r:id="rId100"/>
    <p:sldId id="323" r:id="rId101"/>
    <p:sldId id="324" r:id="rId102"/>
    <p:sldId id="325" r:id="rId103"/>
    <p:sldId id="326" r:id="rId104"/>
    <p:sldId id="327" r:id="rId105"/>
    <p:sldId id="396" r:id="rId106"/>
    <p:sldId id="398" r:id="rId107"/>
    <p:sldId id="399" r:id="rId108"/>
    <p:sldId id="400" r:id="rId10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41"/>
    <p:restoredTop sz="88736" autoAdjust="0"/>
  </p:normalViewPr>
  <p:slideViewPr>
    <p:cSldViewPr snapToGrid="0" snapToObjects="1">
      <p:cViewPr>
        <p:scale>
          <a:sx n="110" d="100"/>
          <a:sy n="110" d="100"/>
        </p:scale>
        <p:origin x="560" y="8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handoutMaster" Target="handoutMasters/handoutMaster1.xml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18:59:53.5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 11997 7 0,'0'-15'3'0,"0"15"-2"15,0 0 3-15,0 0-3 16,0 3 1-16,8 6 3 16,0 5 0-16,0 8-5 15,8 11 1-15,-1 13 3 16,4 9 1-16,5 4-2 16,-3-2 1-16,8 8-2 15,4-3 0-15,-1-6-2 16,2-1 1-16,6-2 0 15,13-5 0-15,-3-12 1 0,3-8 0 16,-3-6 0-16,4-10 0 16,-9-7 1-1,-8-8 1-15,-8-13-2 16,-5-16 1-16,-14-6-1 16,-18-20 0-16,-18-11-2 0,-3-3 1 15,-13 2-1-15,-6 5 0 16,-3 7 0-16,0 13 0 15,4 8-1-15,-3 16 1 0,10 10-1 16,3 8 0-16,8 15-1 16,8 7 1-16,10 15-1 15,3 4 0-15,8 3 0 16,3 7 1-16,13-8 1 16,10 1 0-16,-2-2 0 15,15-3 1-15,6-2 0 0,6-6 1 16,-6-6-1-16,5-5 0 15,-1-5-1-15,-7-10 0 16,-13-2-1-16,-5-5 0 0,-8-9 0 31,-11-1 0-31,-10-1 1 16,-11-3 0-16,-11-1 0 16,1 6 1-16,-11 5 0 15,-1 4 0-15,3 7-1 16,-2 3 1-16,3 9-5 15,-3 8 1-15,0 6-6 16,0 4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19:18:14.4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20786 5322 26 0,'23'2'13'0,"-17"3"-13"15,-9-7 13-15,-2-3-13 16,-8-2 0-16,-6-7 0 15,-7-3 1-15,-14-6-2 16,-8-5 1-16,6-3 0 16,-6-2 0-16,1 0 0 15,-4 0 0-15,-1 0 1 0,-9-4 0 16,0 1 2-16,5-4 1 16,-5-4 0-16,-5-8 0 15,-8-4 0-15,-13-1 1 16,0-11-2-16,-11 0 0 15,-6-10-2-15,1-2 1 16,-8 5-1-16,-3-3 0 16,-2 3 0-16,10-3 0 15,-5 3 1-15,8 2 0 16,-6 10-1-16,9 2 1 0,2-1-1 16,3-1 1-16,-1 4-1 15,1-2 1-15,8 0-2 31,-3 0 1-31,0 4 0 16,-3 3 1-16,6 2-2 16,5-2 1-16,0 3-1 0,8 4 1 15,8 7-2-15,15 4 1 16,12 10-3-16,12 5 1 16,11 7-5-16,9 2 1 0,4 5-8 15,11 5 1-15</inkml:trace>
  <inkml:trace contextRef="#ctx0" brushRef="#br0" timeOffset="4037.839">18828 11559 40 0,'8'0'20'0,"2"-16"-15"0,-7 11 21 0,-3 5-25 16,3-5 1-16,-3 5-2 15,0 0 0-15,0 0-4 16,0-5 1-16,0 5-7 15,-3 3 1-15,6-1-3 16,7 1 0-16</inkml:trace>
  <inkml:trace contextRef="#ctx0" brushRef="#br0" timeOffset="98876.0267">8652 5089 12 0,'21'0'6'0,"-10"-5"-2"0,-6 5 6 15,0 0-9-15,1 0 0 16,1 0 0-16,1 0 0 16,3 0-2-16,0 3 0 15,2 1 2-15,-3 1 1 16,1 0 0-16,-6-3 1 15,-7 1 0-15,-6-1 0 0,-6-2 1 16,-7 0 1-16,-8-5-1 16,-8-2 1-16,0-5-2 15,-3-2 0-15,-10-2 0 16,-5 2 0-16,-9-10-1 16,-2-6 0-16,-3-3 0 15,-8-12 1-15,-10-2-1 16,-11-2 0-16,6-5 1 15,-12-1 0-15,-12-10-1 16,5 6 1-16,-6-9-1 16,-7-1 1-16,0 4-1 15,-3-4 0-15,-11-4-2 16,8 0 1-16,1-2-1 16,-6-5 1-16,0 3-1 0,5-1 0 0,3-2 0 15,0 0 0-15,14 7 0 31,-1-2 0-31,11 14 0 16,5 2 0-16,8 5 0 16,13 12 0-16,14 4 0 15,10 5 0-15,8 7 0 16,8 7 0-16,2 3-3 0,3-1 1 16,-2 3-5-16,0-2 1 15,-6-3-8-15,-10-4 0 16</inkml:trace>
  <inkml:trace contextRef="#ctx0" brushRef="#br0" timeOffset="282688.859">8940 7730 38 0,'11'3'19'0,"-22"-6"-19"16,3 1 19-16,0 2-19 16,-5-10 1-16,-11-4 0 15,-13-4 0-15,-13-4 0 16,-16-6 0-16,-8-5 2 16,-16-11 1-16,-24-3 0 15,-5-10 1-15,-13-4 0 16,-8-10 1-16,-9 3-1 15,-12-2 1-15,7-8-2 0,-7-7 1 16,0-4 0-16,-6-10 0 16,-10-9-1-16,2-7 0 0,-2 2-1 15,0-7 0-15,-9 2-1 16,12 5 0-16,-4 5-1 16,9 9 0-16,13 5-1 15,13 5 0-15,14 14-1 16,9 9 0-16,25 9-5 31,16 10 1-31,15 10-8 0,17 6 1 0,12 10-8 16,11 5 1-16</inkml:trace>
  <inkml:trace contextRef="#ctx0" brushRef="#br0" timeOffset="326385.6562">4829 5047 22 0,'2'2'11'0,"-2"-4"-7"15,-5 2 12-15,-3-3-12 16,-3-1 0-16,-10-6 2 16,-10 1 1-16,-12-10-9 15,-15-7 0-15,-8-4 6 16,-8-13 0-16,-11-4-2 0,-21-4 1 16,3-1-1-16,-21-16 0 15,-11-3 1-15,-3-9 1 16,-18-7-1-16,0-2 1 15,-16-12-1-15,0-3 1 16,-5-4-1-16,-3 2 0 16,8 0-2-16,-8 5 1 15,24 5-2-15,5 13 1 0,3 3 0 16,16 10 0-16,5 2-1 16,0 4 0-16,-3 3-2 15,-2 2 1-15,5 3-7 16,-8 9 1-16,8 7-8 15,16-7 1-15</inkml:trace>
  <inkml:trace contextRef="#ctx0" brushRef="#br0" timeOffset="454582.5672">4604 7570 24 0,'18'0'12'0,"-4"0"-6"15,-14 0 12-15,0 0-18 16,-6-2 0-16,-4-3 3 16,-12-4 0-16,-9-5-3 15,-14-5 1-15,-6-12 2 16,-12-2 0-16,-14-4 0 16,-7-8 1-16,2-4-1 0,-8-3 0 15,-14 3 0-15,4-5 1 16,-6-8-1-16,-13-6 1 15,0-2-1-15,-13-6 0 16,-14-13 0-16,6-5 0 16,-11-10-1-16,-10 3 0 15,10-5 0-15,0 1 0 16,6 8 0-16,15 8 0 0,3 11 0 16,8 3 0-16,2 9-1 15,17 5 0-15,10 7 0 16,0 4 0-16,11 8-3 15,10 9 0-15,0 5-6 16,19 2 0-16,10 5-7 16,11 4 0-16,8 3-2 15,15 5 1-15</inkml:trace>
  <inkml:trace contextRef="#ctx0" brushRef="#br0" timeOffset="513697.0371">4763 10089 24 0,'18'3'12'0,"-13"-1"-9"0,-7-4 12 15,-4-6-14-15,-7-3 1 16,-13-6 3-16,-14-4 0 16,-18-2-6-16,-6-3 0 15,-7-10 4-15,-9-6 1 0,-15-7-1 16,3-5 0-16,-9-3-1 16,-15-2 0-16,-1-4 0 15,-2-17 1-15,-13-2 0 16,-11-8 1-16,-10-2-1 15,-9-9 1-15,-5-2-1 16,-12 2 1-16,12 2-2 16,-2-7 1-16,10 10-2 15,8 6 0-15,3 6-1 16,5 4 1-16,24 2-1 16,8 10 0-16,13 4-4 15,11 10 0-15,10 7-6 16,11 7 0-16,5 3-5 15,16 4 1-15</inkml:trace>
  <inkml:trace contextRef="#ctx0" brushRef="#br0" timeOffset="1.35697E6">4773 12883 35 0,'3'12'17'0,"-9"-24"-13"0,1 12 17 0,-5-2-21 15,-6-3 1-15,-8-2 1 16,-5-7 0-16,-14-5-3 16,-4 0 1-16,-3-14 1 15,-6-4 1-15,-21-15-1 16,-10-2 1-16,-8-12-1 15,-14-16 1-15,-18-3 1 16,-5-9 0-16,-16-14 0 16,-11-10 1-16,-5-4 0 15,-16-5 0-15,11 2 0 16,-9 1 0-16,17 1-1 16,5 3 1-16,0 10-2 15,13 6 0-15,-3 8-1 16,-4 0 1-16,7-1-2 15,-16 8 0-15,11 2-3 0,-8 4 0 16,5 10-7-16,11 5 1 16,-1-5-8-16,33 15 1 15</inkml:trace>
  <inkml:trace contextRef="#ctx0" brushRef="#br0" timeOffset="1.74053E6">8766 10169 30 0,'2'-14'15'0,"-20"-5"-10"0,12 12 16 16,-4 0-19-16,-9-2 0 15,-10-1 1-15,-8-1 1 16,0-6-5-16,-13-6 0 16,-19 1 3-16,-18-8 0 15,-6-10-1-15,-13-12 1 16,-18-7-1-16,-3-7 0 0,-18-11 0 16,-1-6 0-16,-5-6 1 15,-16-5 1-15,6-7-1 16,-11 2 1-16,11-7 0 15,-3 10 0-15,-8-5-1 16,5-3 1-16,-8 5-2 16,9-2 1-16,-12 7-1 0,4-2 0 31,-3 2-1-31,2 0 1 16,14 7-2-16,12 14 1 15,12 5-4-15,15 9 0 0,27 12-7 16,18 7 1-16,14 12-5 15,15 6 1-15</inkml:trace>
  <inkml:trace contextRef="#ctx0" brushRef="#br0" timeOffset="2.23462E6">8877 12716 30 0,'5'-12'15'0,"-13"3"-11"15,5 4 15-15,-4-4-18 16,-9-3 1-16,-8 0 0 15,-8-6 0-15,-18-8-3 16,-6-5 1-16,-15-2 2 16,-22-11 0-16,-10-1-1 15,-16-7 1-15,-19-2 0 16,1-10 0-16,-14 1-1 0,-8-5 1 16,3-7-1-16,-11-8 1 15,9-4 2-15,-12-2 0 16,-2-8-1-16,-2 1 1 15,-6-8 0-15,5-1 0 16,1-4-1-16,12 4 1 16,1 4-3-16,5 6 1 15,21 6-3-15,8 4 1 16,16 17-6-16,15 5 0 16,6 9-10-16,16 9 1 0</inkml:trace>
  <inkml:trace contextRef="#ctx0" brushRef="#br0" timeOffset="2.38319E6">25186 5327 12 0,'16'-10'6'0,"-3"-13"-6"0,-11 13 6 0,-2-1-6 0,0-6 0 0,0-2-3 0,-2-4 0 0,-3 4 1 0,-3-2 1 0</inkml:trace>
  <inkml:trace contextRef="#ctx0" brushRef="#br0" timeOffset="2.38319E6">24900 4877 29 0,'-42'-16'14'0,"-3"-3"-11"0,29 10 31 15,-8-1-32-15,-10-6 1 16,2-5 1-16,-11 0 1 16,-4-10-6-16,-14-7 1 15,-21-11 4-15,-5-10 0 0,-19-14-1 16,-19-16 0-16,-12-12-1 16,-32-19 1-16,-3 2-2 15,-14-4 1-15,4 4-1 16,-9 5 0-16,11 8-1 15,-13 6 1-15,16 12-1 16,5 7 0-16,3 2-1 16,15 12 1-16,9 10-5 15,4 0 0-15,20 8-5 16,15 8 1-16,13 1-6 16,14-4 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19:59:19.2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25008 7660 27 0,'-2'11'13'0,"2"-27"-11"16,0 9 14-16,0 0-16 15,2-3 1-15,-2-1 0 0,6-3 0 0,-6-5-2 16,0 0 1-16,0-2 2 31,-6 0 0-31,-2-5-1 0,-7-2 0 16,-9-5 0-16,-13-7 1 15,-8-5-1-15,-8-4 1 0,-5-3-1 16,-16-5 1-16,-3-11 0 16,-13-2 0-16,-5-8 0 15,-11-7 1-15,-13-4 1 16,0-7 0-16,-14-6-1 15,-2 4 1-15,-2-6-1 16,-9-4 0-16,1 2 0 16,-3 10 1-16,-8-5-3 0,13 11 1 15,-8-2-1-15,3 8 0 16,13 4-1-16,-5 9 1 0,13 1-1 16,5 9 1-16,11 4-1 31,2-6 0-31,3 11 0 15,8 3 0-15,6 1 0 16,-1 6 0-16,-5-3 0 16,8 8 0-16,-2-3-4 0,7 5 0 15,8 2-10-15,11 9 0 16,3 3-1-16,18 7 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20:02:1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24993 10228 11 0,'7'-2'5'0,"-1"-5"-2"16,-4 4 5-16,9 3-7 0,-3-5 1 16,3 1 1-16,-6 1 1 15,3 1-5 1,0 0 0-16,-3-3 3 16,-5-2 0-16,-5-2 0 15,-3-1 0-15,0-2-1 16,3-2 1-16,-11-5-1 0,0-4 1 15,-8-1-1-15,-10-4 1 16,2-5-1-16,-11 0 1 16,-4-2-1-16,-3-5 1 0,-11-5 0 15,0 1 0-15,-11-3 0 16,1 2 0-16,-8-2 0 16,5-5 1-16,-11-2-1 15,-2 0 1-15,-6 0-1 16,6 5 0-16,-9-6 0 15,6 6 0-15,-7-3-1 16,4 1 0-16,-8 1-1 16,4-4 1-16,-1 7-1 15,8 0 1-15,-14 2-1 16,7-2 0-16,-7 5 0 0,4 4 0 16,-3-4 0-16,-1-3 1 15,-1 1-1-15,7 4 0 16,8 2 0-1,8 3 0-15,10 4 0 0,9 10 0 0,7 2-1 16,9 5 1-16,2 2-1 16,-6-2 1-16,6 2-1 15,0 1 0-15,6-3 1 16,-6-3 0-16,-8 1 0 16,5-1 0-16,6 1 0 15,0 4 0-15,5 0-4 16,7 7 1-16,15 1-8 15,-7 4 1-15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20:05:01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24953 12481 27 0,'37'-2'13'0,"-13"4"-11"15,-16-2 14-15,8 2-16 16,-1 1 1-16,4-1 0 16,-3 5 0-16,-8-2-2 15,5 0 1-15,-10-3 0 0,-11-2 0 16,-8-5 1-16,-5-9 0 15,-8-12 0 1,-16-14 1-16,-16-12 1 16,-13-13 1-16,-11-8 1 15,-16-10 0-15,-4-4-1 0,-1 0 1 0,-13 5 0 16,-3-5 0-16,-2 5-1 16,-11-3 0-16,-6 0-1 15,7 10 0-15,-15-7-1 31,6-1 0-31,1 6-2 16,-1 4 1-16,2 2-1 16,12 8 1-16,2 4-1 15,0-2 0-15,2 2-3 16,12-4 0-16,-1-3-3 0,-2-2 1 16,2-1-3-16,0-4 0 0,-5-4-5 15,0-1 1-15,-5-6 0 16,-1 4 1-16</inkml:trace>
  <inkml:trace contextRef="#ctx0" brushRef="#br0" timeOffset="18941.9776">17304 10254 29 0,'-24'-7'14'0,"3"-5"-7"0,13 12 15 16,-3-2-22-16,1-1 1 0,2 3-1 15,5 5 0-15,6 4-2 16,2 3 0-16,3 5-1 16,0 1 0-16,-3-1-1 15,-5 2 1-15,-2-5 1 0,-6 2 0 16,0-4 4-16,-3 0 1 15,-2 2 2-15,2-2 0 16,3-1 1 0,0 1 0-16,3 0-2 15,2-3 1-15,3 1-4 16,0-1 1-16,8 1-3 16,0-3 0-16,6 0 0 15,4 2 0-15,1-2 0 0,2-2 1 0,3 0 1 16,5-3 0-16,8-2 0 31,8 0 1-31,5-5-1 16,11-2 1-16,2 0-2 15,14-5 1-15,0 1-1 16,2-1 0-16,3 0-1 0,6 3 1 16,-1 2 0-16,-8 2 0 15,3 5 1-15,-2 2 0 16,-4 3 0-16,-2 2 1 0,-5 5 0 15,-5 7 1-15,-6 6-1 16,-5 4 1-16,5 8-1 16,-8 13 0-16,1 6-1 15,-1 12 1-15,3 12-1 16,2 12 0-16,-2 4-1 16,0 3 1-16,5 5-1 0,1-3 0 15,4 5-1-15,6-1 0 16,0-1-1-16,2-1 1 15,-7-1-1-15,-11-4 1 16,-9-1-1 0,-12-1 1-16,-13-4 0 15,-14 2 0-15,-16 2 1 16,-10-11 0-16,-8-5 0 16,-13-5 0-16,-11-11 0 15,-13-8 0-15,-11-16 1 16,-13-16 1-16,-10-15-1 15,-9-21 0-15,-13-16 0 0,-2-14 0 16,-3-22-1 0,-11-11 0-16,1-12 0 15,5-9 1-15,-9-5-1 0,9-5 1 0,-3-10 1 16,3-1 0-16,5 2 0 16,8-3 0-16,18 10 0 15,14 2 1-15,13 5-1 31,18 0 0-31,17 4 0 16,23 1 0-16,16 7-2 16,31 2 1-16,22-5-1 0,21 12 1 15,22 2-1-15,23 1 0 16,16 6-2-16,16 5 0 0,10 10-1 16,8 9 1-16,3 11-1 15,5 13 1-15,6 14-3 16,0 16 1-16,2 9-1 15,3 17 1-15,0 7 1 16,-6 16 0-16,-5 13-1 16,-10 8 0-16,-8 10-1 15,-11 7 0-15,-16 7-7 16,-23 3 1-16</inkml:trace>
  <inkml:trace contextRef="#ctx0" brushRef="#br0" timeOffset="163173.7683">16801 12366 25 0,'24'35'12'0,"-3"5"-2"16,-21-33 12-16,0 0-22 15,0 3 1-15,-5-3 0 16,-6-3 1-16,1 1-3 16,-4-3 1-16,1-2 0 15,-3-4 1-15,-5-8-1 0,-8-7 1 16,-8 0-1-16,-8-11 0 15,-11-3 0-15,-2-5 0 16,-8-9 0-16,-13-2 1 0,-3-3-1 16,-8-7 1-16,-3-7 0 15,-10 3 0-15,-6-3 1 16,4 0 1-16,-9-7-1 16,0 3 1-16,0-1 0 15,3-4 1-15,-5 0-1 16,-3-5 1-16,5-3-1 15,-5 1 1-15,8 4-1 0,0 3 0 32,5 5-2-32,3 1 1 15,7 6-1-15,-2 4 0 0,6 3-1 16,7 4 1-16,0 5-1 16,1 2 0-16,4 3 0 15,-4 2 0-15,10 0 0 16,18 7 0-16,-21-2-2 15,9-1 1-15,1 6-5 16,9 4 1-16,8 5-10 0,5 0 0 16</inkml:trace>
  <inkml:trace contextRef="#ctx0" brushRef="#br0" timeOffset="291879.4216">12634 12354 11 0,'42'52'5'0,"1"23"1"16,-28-51 6-16,1 6-11 15,0 3 1-15,0 7 2 16,0-2 1 0,-3 2-5-16,0-3 1 15,-5-4 4-15,-5 0 0 0,-6-7-1 16,-7-5 1-16,-11-4-1 16,-11-13 0-16,-8-6-1 0,-18-17 0 15,-11-9-2-15,-16-14 0 16,-7-15 0-16,-19-4 0 15,-14-14-1-15,-2-10 1 0,-16-7 0 16,-5-6 0-16,-13-6 2 31,-6 1 1-31,-5-6-1 16,-8 6 1-16,6-1 0 16,47 34 0-16,-61-36 0 15,3 5 0-15,7 4-2 16,9 1 1-16,5 4-1 15,13 3 0-15,6 9-2 0,10 0 1 16,8 5-1-16,13 4 0 16,11 8-2-16,8 6 1 0,10 8-3 15,11 4 1-15,13 8-3 16,11 1 0-16,7-1-1 16,9 4 0-16,5 0-1 15,8 2 0-15,7 3-4 16,4-5 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19:24:23.6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18021 11159 28 0,'-3'3'14'0,"-18"13"-12"16,13-11 14-16,-8-1-15 16,-16 4 1-16,-10-6 2 15,-19 0 0-15,-8-2-5 16,-13 0 1-16,-13 0 2 15,-5 0 0-15,-6-2 0 16,-3 2 1-16,-7 0-1 16,2 0 0-16,-2 0 0 0,-11 0 1 15,5-5 0-15,-8 3 1 16,-13-1-1-16,-2-1 1 16,-19 1-2-16,-5-8 1 0,-14 1-1 15,-7 1 0-15,-12-1-1 16,1-4 0-16,-10 3-1 15,10-4 0-15,-6 4 0 16,11-3 1-16,-2 4-1 16,10-2 1-16,-2 3-1 15,2 4 1-15,-11-4 0 16,1 2 1-16,-16 0-1 16,-3-3 0-16,-11 8 0 15,1-5 0-15,-4 5 0 16,1-3 0-16,8 3-1 15,0-1 0-15,7 3 0 0,9-2 0 16,2 0 0-16,11-1 1 16,3 6-1-16,7-3 0 15,0 4 1 1,4-4 0-16,-7 0 0 16,4 3 0-16,7-1-1 15,8 3 1-15,9-3-1 16,2-2 1-16,15 5-1 15,4-5 1-15,23-3-1 16,8-1 0-16,11-1 0 16,8-2 1-16,7-3-1 0,-2 1 0 15,6-3-1-15,-6 1 0 16,-3 1-5-16,5 5 0 16,1 1-11-16,18-3 1 0</inkml:trace>
  <inkml:trace contextRef="#ctx0" brushRef="#br0" timeOffset="16980.4899">17433 9560 21 0,'32'-24'10'0,"-5"3"-6"16,-22 19 11-16,3 2-14 15,-3-2 1-15,-2 2 1 16,-3 2 0-16,-3 3-3 15,-5-1 0-15,-8 6 2 16,-7-3 1-16,-12 0-1 0,-7-2 1 0,-6-1 0 16,-10-4 0-16,-16 0-1 15,-11 5 1-15,-10-3-1 16,-16 1 1-16,-16-1-1 16,-3-2 1-16,-10-2-2 15,-14 4 0-15,-10-4 0 16,-10 2 0-16,-9-5-1 15,-7 0 1-15,-6-6 0 16,-13 1 1-16,-11-2-1 16,-12-6 1-16,-15 1-1 15,1-4 1-15,-5-3 0 16,-11 6 0-16,8-6-2 16,5 10 1-16,-2 0 0 15,13 4 0-15,-6 8 0 0,12-3 0 16,-6 8-1-16,7-1 0 15,4 0 0-15,-1 1 1 16,6-1-1-16,2 0 0 16,6 3 0-16,5 5 0 0,5-3 1 15,16 0 0-15,3 4-1 16,11 4 0-16,4-1 0 31,1 0 1-31,8-2-1 16,4-1 1-16,1 1-1 15,3 0 0-15,2-3 0 16,8-2 1-16,11 0-1 0,10 0 1 16,11-2-1-16,24 0 0 15,15 0-6-15,19-3 0 16,19 5-9-16,34-12 1 16</inkml:trace>
  <inkml:trace contextRef="#ctx0" brushRef="#br0" timeOffset="32299.4658">17738 4962 36 0,'-16'-19'18'0,"-66"0"-18"0,61 17 19 16,-16-3-19-16,-6 5 0 16,-7 5 0-16,-8 0 1 15,-3 0-1-15,-3-3 0 16,-7 3 0-16,-8-1 0 0,-3 1 0 16,2 0 0-16,-4-3 0 15,-6-2 1 1,-8 0-1-16,0 0 1 15,-13 0 1-15,-14-2 0 16,1-8-1-16,-14 1 1 0,-12-3 0 16,-4 5 1-16,-10 0 0 15,5 5 0-15,-10-1 0 16,-3 8 0-16,-3 7-1 16,-5 2 1-16,-2-2 0 15,-9-3 1-15,-2-2-2 16,-8 0 0-16,-5-2-1 0,-9 0 1 15,-15-1-1-15,0-1 1 16,-16-1-2-16,0-4 1 16,3 4 0-16,-17-2 0 0,4 2 0 31,-1-4 0-31,-13 2 0 16,3 0 0-16,2 0 0 15,-7 2 1-15,5-4-1 16,-1 2 1-16,1 2-2 15,0-4 1-15,0 7-1 16,10-3 1-16,3 0-1 0,3 3 0 16,7-3 0-16,11 3 0 15,16-2 0-15,22-1 1 16,9 3-1-16,36-1 0 0,17 1 1 16,20 2 0-16,23-2-4 15,21 2 1-15,8 2-11 16,5 3 1-16,6 2-5 15,8-5 0-15</inkml:trace>
  <inkml:trace contextRef="#ctx0" brushRef="#br0" timeOffset="45454.6694">18481 7876 61 0,'-5'19'30'0,"-19"-54"-52"31,64 42 22-31,-98-36 0 16,31 11 0-16,-10-1 1 15,-8 9 0-15,-8 6-1 0,-5 6 1 32,-3 5 0-32,-10 5 0 15,-11 7 1-15,-16-5 0 0,-13 0 0 16,-24 0 0-16,-16-2 0 16,-24-8 1-16,-18 1 1 15,-13-5 0-15,-22-5 0 16,-5 3 0-16,-13-3-1 0,3 1 1 0,2-1 0 31,-13 3 0-31,-3-3-2 16,-7 3 0-16,-22-1 0 15,-8-4 0-15,-10 0 0 16,-13 0 0-16,-11 0-2 16,-16 0 1-16,5 0 0 15,6 0 0-15,4 0-1 16,9 4 1-16,3 6 0 15,18-3 1-15,16 5 0 0,5-1 0 16,16 1 0-16,5 7 0 0,9-8 0 16,2 1 0-16,10 0-2 15,6-3 1-15,13-2-1 16,11-2 1-16,20-1-1 16,22 3 0-16,19 0 0 15,18 0 1-15,24 3-1 16,18 1 0-16,3 1-4 0,8 0 1 15,2 2-10-15,-7 0 0 16,-6-7-6-16,9-12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19:22:27.8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11610 7039 46 0,'0'0'23'0,"-5"19"-58"16,2-17 23-16,0 0 7 16,-2 1 0-1</inkml:trace>
  <inkml:trace contextRef="#ctx0" brushRef="#br0" timeOffset="1407.0566">12335 7316 53 0,'21'-9'26'0,"8"-3"-23"0,-21 7 27 16,0 3-29-16,-3 0 1 15,-2-3 0-15,0 3 1 16,-6-3-5 0,-2-7 0-16,-1 0-1 15,-2 1 1-15,1-6-7 16,-7-4 1-16,1 0-7 15,0 2 1-15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19:46:55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17259 2733 41 0,'0'0'20'0,"-45"-43"-15"0,32 24 20 0,-11-4-22 16,-16-3 0-1,-15-2 4-15,-17-5 0 0,-23-7-8 16,-32-9 1-16,-13-13 5 15,-32-6 0-15,-19-2-2 0,-18-13 1 32,-8 6-2-32,3-8 0 15,-6 0-2-15,6 5 1 16,2-7 0-16,16 3 0 0,9-1 0 16,9 0 1-16,33 17-2 15,20 5 1-15,25 13 0 16,21 8 1-16,20 16-1 15,20 3 0-15,17 13-7 16,15 10 0-16,7 2-8 16,13 8 0-16,13-1-4 15,19-2 0-15</inkml:trace>
  <inkml:trace contextRef="#ctx0" brushRef="#br0" timeOffset="499.8799">14592 228 49 0,'8'-7'24'0,"-37"-12"-30"0,21 19 47 0,-3 7-41 0,-2 14 0 16,0 17 0-1,2 9 0-15,6 9 0 16,2 17 0-16,3 7 0 16,0 5 0-16,3-5 0 0,-1 2 1 15,6-9 0-15,3-5 1 16,2-7 0 0,6-4 1-16,4-12-1 15,-1-8 1-15,4-11-1 16,6-12 0-16,0-19-3 15,2-2 1-15,-2-11-6 0,-8-13 1 16,-3-2-7-16,-5-5 1 0,-3 1-5 31,0-3 0-31</inkml:trace>
  <inkml:trace contextRef="#ctx0" brushRef="#br0" timeOffset="750.6021">14758 350 46 0,'43'31'23'0,"-14"32"-25"0,-26-39 42 16,-3 16-40-16,5 14 0 0,0 9 0 15,3 10 1-15,3 10-1 16,-1 1 0-16,1 1-2 15,-3-10 1-15,0-9-3 16,-3-5 1-16,-2-11-4 0,-1-6 0 16,-2-4-7-16,0-16 1 15</inkml:trace>
  <inkml:trace contextRef="#ctx0" brushRef="#br0" timeOffset="2868.8667">15933 1474 49 0,'-29'36'24'0,"-58"18"-27"0,47-38 46 0,-26-2-42 15,-37 0 1-15,-35-2 1 16,-60-10 0-16,-38-13-4 16,-52-8 1-1,-35-9 2-15,-37-3 0 16,-21 10-1-16,-13-5 1 0,-8 14 0 16,-3 5 1-16,0 12 0 15,-5 4 1 1,3 3 0-16,2-2 0 0,11 1-1 15,7-4 1-15,9-7-3 16,21-9 1-16,21 0-2 0,42-10 1 16,37-5-3-1,54-2 1-15,47 0-4 0,47-2 0 16,40-5-5-16,56 0 1 0,48-2-4 31,54-5 1-31,62-5 1 0,64 8 1 0,62 2 4 31,49-1 0-31,44 10 6 16,40 10 1-16,30 4 5 16,15 5 0-16,5 9 1 15,11 15 0-15,18 11-1 16,-184-11 0-16,264 58-2 0,-56 7 1 16,-53 3-3-16,-50 4 1 15,-58-9-2-15,-42-5 0 0,-69-13-1 31,-51-15 0-31,-63-10-2 0,-50-16 0 0,-56-9 0 16,-53-5 1-16,-55-7-1 16,-59 0 1-16,-63 3 0 15,-55 1 1-15,-51 1 2 16,-48 9 0-16,-33 0 1 16,-20 7 0-1,-4 1 1-15,9-4 0 16,15-1-1-16,28-1 1 15,26-2-2-15,57-4 1 0,28-3-2 16,51 2 1-16,52-9-3 16,43-9 0-16,37-10-4 15,50-9 0-15,45-12-3 16,53-10 0-16,56-6-1 16,63 9 0-16,72 2 2 15,66 15 0-15,68 11 4 16,54 21 1-16,33 19 5 15,-4 12 0-15,-3 12 4 0,-29 11 0 16,-46 8 1-16,-46-8 0 0,-83-6 0 31,-72-13 0-31,-73-11-4 0,-64-9 0 0,-76-5-3 32,-64-12 0-17,-419-36-6 1,-12 6 0-16,-24-1-2 15,-32 5 0-15,-8 10 1 16,-21 4 0-16,11 5-2 0,-11 16 0 16,16 8-5-16,15 9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30T19:13:19.9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1204 7481 39 0,'16'-7'19'0,"-16"-5"-14"0,-6 3 19 0,-9 2-23 15,-1-3 0 1,-8-4 4-16,-3-2 1 0,1-5-6 0,-11-8 1 16,-5-1 4-16,2-1 0 15,-10-2 1-15,-9-4 0 16,7 1-2-16,-4-8 1 15,-8-1-1-15,4 0 1 16,-1 1-2-16,3 1 0 16,-3 1-1-16,10 0 0 15,-2 4-2-15,6 0 1 16,-11 1-1-16,7 1 0 0,12 3 0 16,-128-108 0-16</inkml:trace>
  <inkml:trace contextRef="#ctx0" brushRef="#br0" timeOffset="272.3126">0 6420 158 0,'45'-66'0'0,"-21"50"-1"0,8-5 1 0,2 4 0 15,6-1 0-15,13 1 0 16,13-2 0-16,2 5 0 16,12 5 0-16,2 2 0 15,-5-3 1-15,5 1-1 16,-8 2 0-1,-8 2 0-15,-5 3 0 16,-3-3 0-16,-5 0 1 16,0-2-2-16,-6 3 0 0,-4 1-2 15,-4 1 1-15,-4 0-4 16,-6-1 0-16,-5-2-8 16,-11 5 1-16,-5 0-6 15,-8 3 0-15</inkml:trace>
  <inkml:trace contextRef="#ctx0" brushRef="#br0" timeOffset="622.7152">892 6067 35 0,'-16'0'17'0,"0"22"-8"15,11-13 24-15,-3 10-27 0,0 7 0 16,0 11 2-16,-8 13 0 16,3 11-11-16,5 2 1 15,0 3 7-15,0 5 0 16,8-1-3-16,0 3 1 15,0 0-1-15,0-5 0 16,0-6 0-16,0-4 0 16,0-1-5-1,-5-5 0-15,2-8-8 16,-5 1 0-16,-5-7-7 0,5-3 1 16</inkml:trace>
  <inkml:trace contextRef="#ctx0" brushRef="#br0" timeOffset="2448.0708">25022 5995 39 0,'16'7'19'0,"-19"21"-17"15,-2-21 19-15,2 5-21 0,-5 2 0 16,-5-5 2-16,-16 1 0 15,-3-1-2-15,-18 0 1 16,-3 1 1-16,0-3 0 16,-5 0 1-16,-9-2 1 15,-1-3-1-15,-1-2 1 16,-3-2-1-16,12-5 1 16,-1-3-1-1,10 1 0-15,12-3-2 16,2 3 1-16,5-1-5 0,3 1 0 15,2 4-7-15,4-4 1 16,1 6-6-16,7 1 0 16</inkml:trace>
  <inkml:trace contextRef="#ctx0" brushRef="#br0" timeOffset="3498.0809">24855 6023 34 0,'18'-21'17'0,"-12"25"-22"15,-4 6 26-15,9 4-21 16,0 5 0-16,4 7-1 0,7 9 1 31,23 33 1-31,-8 7 1 16,-6 5 1-16,-1 5 0 16,-9 9-1-16,-5 7 1 15,-9 5 0-15,-7-3 1 16,-7-4-3-16,-4-2 1 0,-10-10-1 15,8-3 0-15,-3-18 0 16,-5-16 0-16,5-10 1 16,-6-10 0-16,7-13 0 15,-7-17 1-15,7-17 0 16,-1-18 0-16,2-17-1 16,-1-7 1-16,-1-9-3 0,-5-7 1 15,-1 0-1-15,-1-1 0 16,-7 1 0-16,-1 7 1 15,2 0-2 1,-3 2 1-16,3 7 0 16,8 5 0-16,5 5 0 15,0 1 0-15,3 6 0 16,5 5 0-16,0 8 1 16,8 3 0-16,-6 1-1 15,6 3 0-15,0 4 0 16,0 8 1-16,0 5-1 0,0 5 0 15,0 12-1-15,6 14 1 16,-6 7-1-16,0 14 1 16,0 7-1-16,8 10 1 0,-3 9 0 31,-2 11 0-31,2 3 0 0,-2-7 1 0,-3 0-1 31,-3-5 0-31,-10 1 0 16,-3-3 1-16,-13-5-1 0,-3-2 1 0,-5-10-1 15,-8-9 0-15,-5-5 0 0,-1-13 0 32,12-10 0-32,2-5 1 15,0-10-1-15,8-11 0 16,5-9 0-16,3-17 1 0,2-17 0 16,0-13 0-16,4-19-1 15,1-19 1-15,-4 2-1 16,-3-7 0-16,5 5 0 15,0 7 1-15,3 7-1 16,7 9 0-16,12 12-2 16,2 12 1-16,13 2-7 0,3 10 0 15,-3 7-8-15,8 4 1 16</inkml:trace>
  <inkml:trace contextRef="#ctx0" brushRef="#br0" timeOffset="141619.6874">7779 2975 22 0,'0'0'11'0,"58"14"-10"16,-42-9 11-16,10 2-12 16,11 2 1-16,6 5 1 15,10-2 0-15,7-5-2 16,12-2 0-16,7-1 2 15,6-6 0-15,0-5-1 16,10-5 1-16,3 0-1 16,8-4 1-1,7-3 0-15,6 0 1 0,16 5 0 0,6 3 0 32,7 3-1-32,8 4 1 0,8-1-1 15,11-4 1-15,-1 9-2 16,6-3 1-16,0 6-2 15,0-3 1-15,-3 2-1 16,-5 0 0-16,-3-2 0 16,1 0 0-16,-14 3-7 15,-8-3 1-15,-2 7-5 0,-6-14 1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12/1/15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100M </a:t>
            </a:r>
            <a:r>
              <a:rPr lang="en-US" dirty="0" err="1" smtClean="0"/>
              <a:t>Satoshis</a:t>
            </a:r>
            <a:r>
              <a:rPr lang="en-US" dirty="0" smtClean="0"/>
              <a:t> = 1 BTC ~ $375 </a:t>
            </a:r>
          </a:p>
          <a:p>
            <a:r>
              <a:rPr lang="en-US" dirty="0" smtClean="0"/>
              <a:t>1B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Satoshis</a:t>
            </a:r>
            <a:r>
              <a:rPr lang="en-US" baseline="0" dirty="0" smtClean="0"/>
              <a:t> = 10 BTC ~ $3750</a:t>
            </a:r>
          </a:p>
          <a:p>
            <a:endParaRPr lang="en-US" baseline="0" dirty="0" smtClean="0"/>
          </a:p>
          <a:p>
            <a:r>
              <a:rPr lang="en-US" baseline="0" dirty="0" smtClean="0"/>
              <a:t>1 </a:t>
            </a:r>
            <a:r>
              <a:rPr lang="en-US" baseline="0" dirty="0" err="1" smtClean="0"/>
              <a:t>nApple</a:t>
            </a:r>
            <a:r>
              <a:rPr lang="en-US" baseline="0" dirty="0" smtClean="0"/>
              <a:t> = Apple’s market cap = $658B = $658</a:t>
            </a:r>
          </a:p>
          <a:p>
            <a:endParaRPr lang="en-US" baseline="0" dirty="0" smtClean="0"/>
          </a:p>
          <a:p>
            <a:r>
              <a:rPr lang="en-US" baseline="0" dirty="0" smtClean="0"/>
              <a:t>Oil: $42/barrel = 42 gallons = $1</a:t>
            </a:r>
          </a:p>
          <a:p>
            <a:r>
              <a:rPr lang="en-US" baseline="0" dirty="0" smtClean="0"/>
              <a:t>1 gallon ~ 6.8 pounds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Gold = $1052/troy ounce, 1 kg = 32.15 troy ounces ~ $32,000</a:t>
            </a:r>
          </a:p>
          <a:p>
            <a:endParaRPr lang="en-US" baseline="0" dirty="0" smtClean="0"/>
          </a:p>
          <a:p>
            <a:r>
              <a:rPr lang="en-US" baseline="0" dirty="0" smtClean="0"/>
              <a:t>1 kw hour = 0.07</a:t>
            </a:r>
          </a:p>
          <a:p>
            <a:r>
              <a:rPr lang="en-US" baseline="0" dirty="0" smtClean="0"/>
              <a:t>1 Joule = 1 w per second</a:t>
            </a:r>
          </a:p>
          <a:p>
            <a:r>
              <a:rPr lang="en-US" baseline="0" dirty="0" smtClean="0"/>
              <a:t>1 kw hour = 1000 J * 3600s = 3.6MJ</a:t>
            </a:r>
          </a:p>
          <a:p>
            <a:r>
              <a:rPr lang="en-US" baseline="0" dirty="0" smtClean="0"/>
              <a:t>1 MJ = 0.07/3.6 = ~ 0.02</a:t>
            </a:r>
          </a:p>
          <a:p>
            <a:r>
              <a:rPr lang="en-US" baseline="0" dirty="0" smtClean="0"/>
              <a:t>T = M*M = 0.02 M = ~$20K.</a:t>
            </a:r>
          </a:p>
          <a:p>
            <a:r>
              <a:rPr lang="en-US" baseline="0" dirty="0" smtClean="0"/>
              <a:t>1 </a:t>
            </a:r>
            <a:r>
              <a:rPr lang="en-US" baseline="0" dirty="0" err="1" smtClean="0"/>
              <a:t>Tjoule</a:t>
            </a:r>
            <a:r>
              <a:rPr lang="en-US" baseline="0" dirty="0" smtClean="0"/>
              <a:t> = $19444.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</a:t>
            </a:r>
          </a:p>
          <a:p>
            <a:r>
              <a:rPr lang="en-US" baseline="0" dirty="0" smtClean="0"/>
              <a:t>D</a:t>
            </a:r>
          </a:p>
          <a:p>
            <a:r>
              <a:rPr lang="en-US" baseline="0" dirty="0" smtClean="0"/>
              <a:t>A</a:t>
            </a:r>
          </a:p>
          <a:p>
            <a:r>
              <a:rPr lang="en-US" baseline="0" dirty="0" smtClean="0"/>
              <a:t>B</a:t>
            </a:r>
          </a:p>
          <a:p>
            <a:r>
              <a:rPr lang="en-US" baseline="0" dirty="0" smtClean="0"/>
              <a:t>C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2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3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5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evans@virginia.edu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6.xml"/><Relationship Id="rId3" Type="http://schemas.openxmlformats.org/officeDocument/2006/relationships/image" Target="../media/image9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etzdowd.com/pipermail/cryptography/2008-October/014810.html" TargetMode="Externa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audio" Target="../media/audio2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26.xml"/><Relationship Id="rId20" Type="http://schemas.openxmlformats.org/officeDocument/2006/relationships/slide" Target="slide70.xml"/><Relationship Id="rId21" Type="http://schemas.openxmlformats.org/officeDocument/2006/relationships/slide" Target="slide72.xml"/><Relationship Id="rId22" Type="http://schemas.openxmlformats.org/officeDocument/2006/relationships/slide" Target="slide76.xml"/><Relationship Id="rId23" Type="http://schemas.openxmlformats.org/officeDocument/2006/relationships/slide" Target="slide105.xml"/><Relationship Id="rId24" Type="http://schemas.openxmlformats.org/officeDocument/2006/relationships/customXml" Target="../ink/ink2.xml"/><Relationship Id="rId25" Type="http://schemas.openxmlformats.org/officeDocument/2006/relationships/image" Target="../media/image4.emf"/><Relationship Id="rId26" Type="http://schemas.openxmlformats.org/officeDocument/2006/relationships/customXml" Target="../ink/ink3.xml"/><Relationship Id="rId27" Type="http://schemas.openxmlformats.org/officeDocument/2006/relationships/image" Target="../media/image5.emf"/><Relationship Id="rId28" Type="http://schemas.openxmlformats.org/officeDocument/2006/relationships/customXml" Target="../ink/ink4.xml"/><Relationship Id="rId29" Type="http://schemas.openxmlformats.org/officeDocument/2006/relationships/image" Target="../media/image6.emf"/><Relationship Id="rId30" Type="http://schemas.openxmlformats.org/officeDocument/2006/relationships/customXml" Target="../ink/ink5.xml"/><Relationship Id="rId31" Type="http://schemas.openxmlformats.org/officeDocument/2006/relationships/image" Target="../media/image7.emf"/><Relationship Id="rId10" Type="http://schemas.openxmlformats.org/officeDocument/2006/relationships/slide" Target="slide30.xml"/><Relationship Id="rId11" Type="http://schemas.openxmlformats.org/officeDocument/2006/relationships/slide" Target="slide33.xml"/><Relationship Id="rId12" Type="http://schemas.openxmlformats.org/officeDocument/2006/relationships/slide" Target="slide35.xml"/><Relationship Id="rId13" Type="http://schemas.openxmlformats.org/officeDocument/2006/relationships/slide" Target="slide38.xml"/><Relationship Id="rId14" Type="http://schemas.openxmlformats.org/officeDocument/2006/relationships/slide" Target="slide43.xml"/><Relationship Id="rId15" Type="http://schemas.openxmlformats.org/officeDocument/2006/relationships/slide" Target="slide47.xml"/><Relationship Id="rId16" Type="http://schemas.openxmlformats.org/officeDocument/2006/relationships/slide" Target="slide50.xml"/><Relationship Id="rId17" Type="http://schemas.openxmlformats.org/officeDocument/2006/relationships/slide" Target="slide54.xml"/><Relationship Id="rId18" Type="http://schemas.openxmlformats.org/officeDocument/2006/relationships/slide" Target="slide58.xml"/><Relationship Id="rId19" Type="http://schemas.openxmlformats.org/officeDocument/2006/relationships/slide" Target="slide62.xml"/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audio" Target="../media/audio1.bin"/><Relationship Id="rId4" Type="http://schemas.openxmlformats.org/officeDocument/2006/relationships/slide" Target="slide10.xml"/><Relationship Id="rId5" Type="http://schemas.openxmlformats.org/officeDocument/2006/relationships/slide" Target="slide13.xml"/><Relationship Id="rId6" Type="http://schemas.openxmlformats.org/officeDocument/2006/relationships/slide" Target="slide16.xml"/><Relationship Id="rId7" Type="http://schemas.openxmlformats.org/officeDocument/2006/relationships/slide" Target="slide21.xml"/><Relationship Id="rId8" Type="http://schemas.openxmlformats.org/officeDocument/2006/relationships/slide" Target="slide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9.xml"/><Relationship Id="rId3" Type="http://schemas.openxmlformats.org/officeDocument/2006/relationships/image" Target="../media/image1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csrc.nist.gov/publications/nistpubs/800-90A/SP800-90A.pdf" TargetMode="External"/><Relationship Id="rId4" Type="http://schemas.openxmlformats.org/officeDocument/2006/relationships/image" Target="../media/image1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rump2007.cr.yp.to/15-shumow.pdf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ytimes.com/interactive/2013/09/05/us/documents-reveal-nsa-campaign-against-encryption.html?ref=us" TargetMode="External"/><Relationship Id="rId3" Type="http://schemas.openxmlformats.org/officeDocument/2006/relationships/image" Target="../media/image2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5.wdp"/><Relationship Id="rId5" Type="http://schemas.openxmlformats.org/officeDocument/2006/relationships/image" Target="../media/image24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ebcache.googleusercontent.com/search?q=cache:http://developer-content.emc.com/docs/rsashare/share_for_java/1.1/dev_guide/group__LEARNJSSE__RANDOM__ALGORITHM.html&amp;hl=en&amp;strip=1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b="11920"/>
          <a:stretch/>
        </p:blipFill>
        <p:spPr>
          <a:xfrm>
            <a:off x="891250" y="8434"/>
            <a:ext cx="8112421" cy="385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3169" y="1243451"/>
            <a:ext cx="2413386" cy="1384995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E"/>
                </a:solidFill>
              </a:rPr>
              <a:t>Class 26:</a:t>
            </a:r>
          </a:p>
          <a:p>
            <a:pPr algn="ctr"/>
            <a:r>
              <a:rPr lang="en-US" sz="2800" dirty="0" err="1" smtClean="0">
                <a:solidFill>
                  <a:srgbClr val="EBF1DE"/>
                </a:solidFill>
              </a:rPr>
              <a:t>Cryptocurrency</a:t>
            </a:r>
            <a:r>
              <a:rPr lang="en-US" sz="2800" dirty="0" smtClean="0">
                <a:solidFill>
                  <a:srgbClr val="EBF1DE"/>
                </a:solidFill>
              </a:rPr>
              <a:t> Jeopardy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2399" y="3555882"/>
            <a:ext cx="3711272" cy="1446550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  <a:latin typeface="Book Antiqua"/>
                <a:cs typeface="Book Antiqua"/>
              </a:rPr>
              <a:t>Cryptocurrency Cabal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cs4501 Fall 2015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 and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Samee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Zahur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03920" y="4313520"/>
              <a:ext cx="248760" cy="261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680" y="4310280"/>
                <a:ext cx="258480" cy="27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574157" cy="3843132"/>
          </a:xfrm>
          <a:prstGeom prst="rect">
            <a:avLst/>
          </a:prstGeom>
          <a:noFill/>
        </p:spPr>
        <p:txBody>
          <a:bodyPr wrap="square" numCol="1" rtlCol="0" anchor="ctr" anchorCtr="0"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First public announcement of bitcoin was on:</a:t>
            </a:r>
          </a:p>
          <a:p>
            <a:pPr marL="914400" indent="-914400" algn="ctr">
              <a:buAutoNum type="alphaUcParenBoth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July 4, 2008</a:t>
            </a:r>
          </a:p>
          <a:p>
            <a:pPr marL="914400" indent="-914400" algn="ctr">
              <a:buAutoNum type="alphaUcParenBoth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Halloween, 2008</a:t>
            </a:r>
          </a:p>
          <a:p>
            <a:pPr marL="914400" indent="-914400" algn="ctr">
              <a:buAutoNum type="alphaUcParenBoth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Christmas, 2008</a:t>
            </a:r>
          </a:p>
          <a:p>
            <a:pPr marL="914400" indent="-914400" algn="ctr">
              <a:buAutoNum type="alphaUcParenBoth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Jan 1, 2009</a:t>
            </a:r>
          </a:p>
          <a:p>
            <a:pPr marL="914400" indent="-914400" algn="ctr">
              <a:buAutoNum type="alphaUcParenBoth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None of These</a:t>
            </a:r>
            <a:endParaRPr lang="en-US" sz="36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388960" y="1765080"/>
              <a:ext cx="4268520" cy="226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2480" y="1757160"/>
                <a:ext cx="4281120" cy="228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30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8101" y="1076446"/>
            <a:ext cx="7441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Bonus: what are the advantages of </a:t>
            </a:r>
            <a:r>
              <a:rPr lang="en-US" sz="4800" dirty="0" err="1" smtClean="0">
                <a:solidFill>
                  <a:srgbClr val="FFFF00"/>
                </a:solidFill>
              </a:rPr>
              <a:t>Litecoin’s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</a:rPr>
              <a:t>scrypt</a:t>
            </a:r>
            <a:r>
              <a:rPr lang="en-US" sz="4800" dirty="0" smtClean="0">
                <a:solidFill>
                  <a:srgbClr val="FFFF00"/>
                </a:solidFill>
              </a:rPr>
              <a:t>-based proof-of-work?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2178" y="3879776"/>
            <a:ext cx="306385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smtClean="0"/>
              <a:t>Best answer wins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772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100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Altcoins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400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62607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043" y="960700"/>
            <a:ext cx="8421757" cy="373862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40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Replace-by-Fee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patch changes the way nodes include transactions from “first-seen” (if there are conflicting transactions, take the first one) to “highest-fee”.  Explain how this makes double-spend attacks easier or harder.</a:t>
            </a:r>
            <a:endParaRPr lang="en-US" sz="40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2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103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Final Jeopardy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2152891"/>
            <a:ext cx="8421757" cy="112274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Topic: Block Headers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Final Jeopardy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5043" y="649355"/>
            <a:ext cx="8574157" cy="3843132"/>
          </a:xfrm>
          <a:prstGeom prst="rect">
            <a:avLst/>
          </a:prstGeom>
          <a:noFill/>
        </p:spPr>
        <p:txBody>
          <a:bodyPr wrap="square" numCol="1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The contents of a bitcoin block header.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543" y="3675768"/>
            <a:ext cx="7061292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Must get 3 most important things to avoid loss.</a:t>
            </a:r>
          </a:p>
          <a:p>
            <a:pPr algn="ctr"/>
            <a:r>
              <a:rPr lang="en-US" sz="2800" dirty="0" smtClean="0"/>
              <a:t>Best, most detailed and correct answer wins.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71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9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107</a:t>
            </a:fld>
            <a:endParaRPr lang="en-US"/>
          </a:p>
        </p:txBody>
      </p:sp>
      <p:pic>
        <p:nvPicPr>
          <p:cNvPr id="3" name="Picture 2" descr="Screen Shot 2015-02-02 at 11.02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0" y="1125653"/>
            <a:ext cx="8686800" cy="30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0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18" y="120968"/>
            <a:ext cx="5703385" cy="478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Satoshi 300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043" y="649355"/>
            <a:ext cx="8624314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This is what it means for a transaction to have two confirmations.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33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Satoshi 400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Best Answer Question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Order these by value from least to most valuable:</a:t>
            </a:r>
          </a:p>
          <a:p>
            <a:pPr marL="914400" indent="-914400" algn="ctr">
              <a:buAutoNum type="alphaUcParenBoth"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1B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Satoshis</a:t>
            </a:r>
            <a:endParaRPr lang="en-US" sz="4000" dirty="0" smtClean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914400" indent="-914400" algn="ctr">
              <a:buAutoNum type="alphaUcParenBoth"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1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nano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-Apple</a:t>
            </a:r>
          </a:p>
          <a:p>
            <a:pPr marL="914400" indent="-914400" algn="ctr">
              <a:buAutoNum type="alphaUcParenBoth"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1 Gallon of Oil (Light Crude)</a:t>
            </a:r>
          </a:p>
          <a:p>
            <a:pPr marL="914400" indent="-914400" algn="ctr">
              <a:buAutoNum type="alphaUcParenBoth"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1 Kilogram of Gold</a:t>
            </a:r>
          </a:p>
          <a:p>
            <a:pPr marL="914400" indent="-914400" algn="ctr">
              <a:buAutoNum type="alphaUcParenBoth"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1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TJoule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(in Virginia)</a:t>
            </a:r>
          </a:p>
          <a:p>
            <a:pPr algn="ctr"/>
            <a:endParaRPr lang="en-US" sz="40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28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2018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D: Gold </a:t>
            </a:r>
            <a:r>
              <a:rPr lang="en-US" sz="2400" dirty="0">
                <a:solidFill>
                  <a:schemeClr val="bg1"/>
                </a:solidFill>
              </a:rPr>
              <a:t>= $1052/troy ounce, 1 kg = 32.15 troy ounces ~ $</a:t>
            </a:r>
            <a:r>
              <a:rPr lang="en-US" sz="2400" dirty="0" smtClean="0">
                <a:solidFill>
                  <a:schemeClr val="bg1"/>
                </a:solidFill>
              </a:rPr>
              <a:t>32,000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E: 1 TJ ~ $20,000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A: 100M </a:t>
            </a:r>
            <a:r>
              <a:rPr lang="en-US" sz="2400" dirty="0" err="1">
                <a:solidFill>
                  <a:schemeClr val="bg1"/>
                </a:solidFill>
              </a:rPr>
              <a:t>Satoshis</a:t>
            </a:r>
            <a:r>
              <a:rPr lang="en-US" sz="2400" dirty="0">
                <a:solidFill>
                  <a:schemeClr val="bg1"/>
                </a:solidFill>
              </a:rPr>
              <a:t> = 1 </a:t>
            </a:r>
            <a:r>
              <a:rPr lang="en-US" sz="2400" dirty="0" smtClean="0">
                <a:solidFill>
                  <a:schemeClr val="bg1"/>
                </a:solidFill>
              </a:rPr>
              <a:t>BTC, 1B </a:t>
            </a:r>
            <a:r>
              <a:rPr lang="en-US" sz="2400" dirty="0" err="1">
                <a:solidFill>
                  <a:schemeClr val="bg1"/>
                </a:solidFill>
              </a:rPr>
              <a:t>Satoshis</a:t>
            </a:r>
            <a:r>
              <a:rPr lang="en-US" sz="2400" dirty="0">
                <a:solidFill>
                  <a:schemeClr val="bg1"/>
                </a:solidFill>
              </a:rPr>
              <a:t> = 10 BTC ~ $</a:t>
            </a:r>
            <a:r>
              <a:rPr lang="en-US" sz="2400" dirty="0" smtClean="0">
                <a:solidFill>
                  <a:schemeClr val="bg1"/>
                </a:solidFill>
              </a:rPr>
              <a:t>3750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B: 1 </a:t>
            </a:r>
            <a:r>
              <a:rPr lang="en-US" sz="2400" dirty="0" err="1">
                <a:solidFill>
                  <a:schemeClr val="bg1"/>
                </a:solidFill>
              </a:rPr>
              <a:t>nApple</a:t>
            </a:r>
            <a:r>
              <a:rPr lang="en-US" sz="2400" dirty="0">
                <a:solidFill>
                  <a:schemeClr val="bg1"/>
                </a:solidFill>
              </a:rPr>
              <a:t> = Apple’s market cap = $658B = $</a:t>
            </a:r>
            <a:r>
              <a:rPr lang="en-US" sz="2400" dirty="0" smtClean="0">
                <a:solidFill>
                  <a:schemeClr val="bg1"/>
                </a:solidFill>
              </a:rPr>
              <a:t>658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C: Oil</a:t>
            </a:r>
            <a:r>
              <a:rPr lang="en-US" sz="2400" dirty="0">
                <a:solidFill>
                  <a:schemeClr val="bg1"/>
                </a:solidFill>
              </a:rPr>
              <a:t>: $42/barrel = 42 gallons = $</a:t>
            </a:r>
            <a:r>
              <a:rPr lang="en-US" sz="2400" dirty="0" smtClean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48200" y="2782104"/>
            <a:ext cx="4164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en-US" dirty="0">
                <a:solidFill>
                  <a:schemeClr val="bg1"/>
                </a:solidFill>
              </a:rPr>
              <a:t>kw hour = </a:t>
            </a:r>
            <a:r>
              <a:rPr lang="en-US" dirty="0" smtClean="0">
                <a:solidFill>
                  <a:schemeClr val="bg1"/>
                </a:solidFill>
              </a:rPr>
              <a:t>$0.07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 Joule = 1 w per second</a:t>
            </a:r>
          </a:p>
          <a:p>
            <a:r>
              <a:rPr lang="en-US" dirty="0">
                <a:solidFill>
                  <a:schemeClr val="bg1"/>
                </a:solidFill>
              </a:rPr>
              <a:t>1 kw hour = 1000 J * 3600s = 3.6MJ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TJ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M*MJ </a:t>
            </a:r>
            <a:r>
              <a:rPr lang="en-US" dirty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chemeClr val="bg1"/>
                </a:solidFill>
              </a:rPr>
              <a:t>M * $0.07/3.6 </a:t>
            </a:r>
            <a:r>
              <a:rPr lang="en-US" dirty="0">
                <a:solidFill>
                  <a:schemeClr val="bg1"/>
                </a:solidFill>
              </a:rPr>
              <a:t>M = ~$</a:t>
            </a:r>
            <a:r>
              <a:rPr lang="en-US" dirty="0" smtClean="0">
                <a:solidFill>
                  <a:schemeClr val="bg1"/>
                </a:solidFill>
              </a:rPr>
              <a:t>20K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0649" y="4113238"/>
            <a:ext cx="739510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Bonus: How much would it cost to buy 1TJ of oil?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09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2018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D: Gold </a:t>
            </a:r>
            <a:r>
              <a:rPr lang="en-US" sz="2400" dirty="0">
                <a:solidFill>
                  <a:schemeClr val="bg1"/>
                </a:solidFill>
              </a:rPr>
              <a:t>= $1052/troy ounce, 1 kg = 32.15 troy ounces ~ $</a:t>
            </a:r>
            <a:r>
              <a:rPr lang="en-US" sz="2400" dirty="0" smtClean="0">
                <a:solidFill>
                  <a:schemeClr val="bg1"/>
                </a:solidFill>
              </a:rPr>
              <a:t>32,000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E: 1 TJ ~ $20,000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A: 100M </a:t>
            </a:r>
            <a:r>
              <a:rPr lang="en-US" sz="2400" dirty="0" err="1">
                <a:solidFill>
                  <a:schemeClr val="bg1"/>
                </a:solidFill>
              </a:rPr>
              <a:t>Satoshis</a:t>
            </a:r>
            <a:r>
              <a:rPr lang="en-US" sz="2400" dirty="0">
                <a:solidFill>
                  <a:schemeClr val="bg1"/>
                </a:solidFill>
              </a:rPr>
              <a:t> = 1 </a:t>
            </a:r>
            <a:r>
              <a:rPr lang="en-US" sz="2400" dirty="0" smtClean="0">
                <a:solidFill>
                  <a:schemeClr val="bg1"/>
                </a:solidFill>
              </a:rPr>
              <a:t>BTC, 1B </a:t>
            </a:r>
            <a:r>
              <a:rPr lang="en-US" sz="2400" dirty="0" err="1">
                <a:solidFill>
                  <a:schemeClr val="bg1"/>
                </a:solidFill>
              </a:rPr>
              <a:t>Satoshis</a:t>
            </a:r>
            <a:r>
              <a:rPr lang="en-US" sz="2400" dirty="0">
                <a:solidFill>
                  <a:schemeClr val="bg1"/>
                </a:solidFill>
              </a:rPr>
              <a:t> = 10 BTC ~ $</a:t>
            </a:r>
            <a:r>
              <a:rPr lang="en-US" sz="2400" dirty="0" smtClean="0">
                <a:solidFill>
                  <a:schemeClr val="bg1"/>
                </a:solidFill>
              </a:rPr>
              <a:t>3750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B: 1 </a:t>
            </a:r>
            <a:r>
              <a:rPr lang="en-US" sz="2400" dirty="0" err="1">
                <a:solidFill>
                  <a:schemeClr val="bg1"/>
                </a:solidFill>
              </a:rPr>
              <a:t>nApple</a:t>
            </a:r>
            <a:r>
              <a:rPr lang="en-US" sz="2400" dirty="0">
                <a:solidFill>
                  <a:schemeClr val="bg1"/>
                </a:solidFill>
              </a:rPr>
              <a:t> = Apple’s market cap = $658B = $</a:t>
            </a:r>
            <a:r>
              <a:rPr lang="en-US" sz="2400" dirty="0" smtClean="0">
                <a:solidFill>
                  <a:schemeClr val="bg1"/>
                </a:solidFill>
              </a:rPr>
              <a:t>658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C: Oil</a:t>
            </a:r>
            <a:r>
              <a:rPr lang="en-US" sz="2400" dirty="0">
                <a:solidFill>
                  <a:schemeClr val="bg1"/>
                </a:solidFill>
              </a:rPr>
              <a:t>: $42/barrel = 42 gallons = $</a:t>
            </a:r>
            <a:r>
              <a:rPr lang="en-US" sz="2400" dirty="0" smtClean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4800" y="276164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 gallon of oil ~ 130MJ of energy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$1 * 1T/130M = $7500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726" y="3813156"/>
            <a:ext cx="7074417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Recall our estimate that bitcoin network uses ~200 MJ/s (or </a:t>
            </a:r>
            <a:r>
              <a:rPr lang="en-US" sz="2800" smtClean="0"/>
              <a:t>120 GJ/block)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9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Discretionary Final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Everyone should have received an email from me with guidance</a:t>
            </a:r>
          </a:p>
          <a:p>
            <a:r>
              <a:rPr lang="en-US" b="1" dirty="0" smtClean="0"/>
              <a:t>If it included a tentative final exam time, you need to confirm this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Final exam: </a:t>
            </a:r>
            <a:r>
              <a:rPr lang="en-US" dirty="0" smtClean="0"/>
              <a:t>(scheduled for 20 minutes)</a:t>
            </a:r>
          </a:p>
          <a:p>
            <a:pPr lvl="1"/>
            <a:r>
              <a:rPr lang="en-US" dirty="0" smtClean="0"/>
              <a:t>Explain bitcoin to a [VC, congress critter, CS major]</a:t>
            </a:r>
          </a:p>
          <a:p>
            <a:pPr lvl="1"/>
            <a:r>
              <a:rPr lang="en-US" dirty="0" smtClean="0"/>
              <a:t>Answer a few substantive questions (not like the mostly “trivia” jeopardy questions today)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Hashing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 function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H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has this property if given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y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it is hard to find an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such that </a:t>
            </a:r>
          </a:p>
          <a:p>
            <a:pPr algn="ctr"/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H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) =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y</a:t>
            </a:r>
            <a:endParaRPr lang="en-US" sz="5400" i="1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Cambria Math" charset="0"/>
              <a:ea typeface="Cambria Math" charset="0"/>
              <a:cs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Hashing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The number of SHA-256 hash computations expected to find an </a:t>
            </a:r>
            <a:r>
              <a:rPr lang="en-US" sz="48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such that 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SHA-256(SHA-256(</a:t>
            </a:r>
            <a:r>
              <a:rPr lang="en-US" sz="48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)) =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endParaRPr lang="en-US" sz="4800" b="1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3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173840" y="2534040"/>
              <a:ext cx="294840" cy="100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0960" y="2527920"/>
                <a:ext cx="306720" cy="11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053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1" y="0"/>
            <a:ext cx="9169401" cy="5182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Hashing 300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26350" y="4117777"/>
            <a:ext cx="5627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smtClean="0">
                <a:solidFill>
                  <a:srgbClr val="FFFF00"/>
                </a:solidFill>
              </a:rPr>
              <a:t>Topic</a:t>
            </a:r>
            <a:r>
              <a:rPr lang="en-US" sz="5400" dirty="0" smtClean="0">
                <a:solidFill>
                  <a:srgbClr val="FFFF00"/>
                </a:solidFill>
              </a:rPr>
              <a:t>: </a:t>
            </a:r>
            <a:r>
              <a:rPr lang="en-US" sz="5400" dirty="0" err="1" smtClean="0">
                <a:solidFill>
                  <a:srgbClr val="FFFF00"/>
                </a:solidFill>
              </a:rPr>
              <a:t>Merkle</a:t>
            </a:r>
            <a:r>
              <a:rPr lang="en-US" sz="5400" dirty="0" smtClean="0">
                <a:solidFill>
                  <a:srgbClr val="FFFF00"/>
                </a:solidFill>
              </a:rPr>
              <a:t> Trees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>
        <p:sndAc>
          <p:stSnd>
            <p:snd r:embed="rId2" name="Explosion"/>
          </p:stSnd>
        </p:sndAc>
      </p:transition>
    </mc:Choice>
    <mc:Fallback xmlns="">
      <p:transition advClick="0">
        <p:sndAc>
          <p:stSnd>
            <p:snd r:embed="rId4" name="Explosion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Hashing 300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4" y="649355"/>
            <a:ext cx="3681922" cy="411790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Number of hashes needed to verify a transaction in Block #385972</a:t>
            </a:r>
            <a:endParaRPr lang="en-US" sz="4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66" y="1506605"/>
            <a:ext cx="4965539" cy="2519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30507" y="4146064"/>
            <a:ext cx="4198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Assume you already have the block header</a:t>
            </a:r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nd the transaction you want to verify.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2845080" y="72720"/>
              <a:ext cx="3368520" cy="911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5720" y="64440"/>
                <a:ext cx="3383640" cy="92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02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28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Hashing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All the places where cryptographic hash functions are used in bitcoin.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5669" y="4168210"/>
            <a:ext cx="488050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All teams answer: best answer(s) win.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27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Hashing in Bitcoin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5666" y="1063229"/>
            <a:ext cx="8351134" cy="339447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Producing </a:t>
            </a:r>
            <a:r>
              <a:rPr lang="en-US" sz="2400" dirty="0">
                <a:solidFill>
                  <a:schemeClr val="bg1"/>
                </a:solidFill>
              </a:rPr>
              <a:t>the public bitcoin address by hashing the public key.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Producing </a:t>
            </a:r>
            <a:r>
              <a:rPr lang="en-US" sz="2400" dirty="0">
                <a:solidFill>
                  <a:schemeClr val="bg1"/>
                </a:solidFill>
              </a:rPr>
              <a:t>a transaction digest for use as the input in signing a </a:t>
            </a:r>
            <a:r>
              <a:rPr lang="en-US" sz="2400" dirty="0" smtClean="0">
                <a:solidFill>
                  <a:schemeClr val="bg1"/>
                </a:solidFill>
              </a:rPr>
              <a:t>transaction.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Producing </a:t>
            </a:r>
            <a:r>
              <a:rPr lang="en-US" sz="2400" dirty="0">
                <a:solidFill>
                  <a:schemeClr val="bg1"/>
                </a:solidFill>
              </a:rPr>
              <a:t>the </a:t>
            </a:r>
            <a:r>
              <a:rPr lang="en-US" sz="2400" dirty="0" err="1">
                <a:solidFill>
                  <a:schemeClr val="bg1"/>
                </a:solidFill>
              </a:rPr>
              <a:t>Merkle</a:t>
            </a:r>
            <a:r>
              <a:rPr lang="en-US" sz="2400" dirty="0">
                <a:solidFill>
                  <a:schemeClr val="bg1"/>
                </a:solidFill>
              </a:rPr>
              <a:t> tree root for authenticating the transactions in a block (using hashes all the way up the tree</a:t>
            </a:r>
            <a:r>
              <a:rPr lang="en-US" sz="2400" dirty="0" smtClean="0">
                <a:solidFill>
                  <a:schemeClr val="bg1"/>
                </a:solidFill>
              </a:rPr>
              <a:t>).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Producing </a:t>
            </a:r>
            <a:r>
              <a:rPr lang="en-US" sz="2400" dirty="0">
                <a:solidFill>
                  <a:schemeClr val="bg1"/>
                </a:solidFill>
              </a:rPr>
              <a:t>the hash of the previous block to use in the block </a:t>
            </a:r>
            <a:r>
              <a:rPr lang="en-US" sz="2400" dirty="0" smtClean="0">
                <a:solidFill>
                  <a:schemeClr val="bg1"/>
                </a:solidFill>
              </a:rPr>
              <a:t>header.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Proof-of-work: double </a:t>
            </a:r>
            <a:r>
              <a:rPr lang="en-US" sz="2400" dirty="0">
                <a:solidFill>
                  <a:schemeClr val="bg1"/>
                </a:solidFill>
              </a:rPr>
              <a:t>hash of the block (with </a:t>
            </a:r>
            <a:r>
              <a:rPr lang="en-US" sz="2400" dirty="0" err="1">
                <a:solidFill>
                  <a:schemeClr val="bg1"/>
                </a:solidFill>
              </a:rPr>
              <a:t>nonces</a:t>
            </a:r>
            <a:r>
              <a:rPr lang="en-US" sz="2400" dirty="0">
                <a:solidFill>
                  <a:schemeClr val="bg1"/>
                </a:solidFill>
              </a:rPr>
              <a:t>) to find a block that satisfies the </a:t>
            </a:r>
            <a:r>
              <a:rPr lang="en-US" sz="2400" dirty="0" smtClean="0">
                <a:solidFill>
                  <a:schemeClr val="bg1"/>
                </a:solidFill>
              </a:rPr>
              <a:t>difficulty </a:t>
            </a:r>
            <a:r>
              <a:rPr lang="en-US" sz="2400" dirty="0">
                <a:solidFill>
                  <a:schemeClr val="bg1"/>
                </a:solidFill>
              </a:rPr>
              <a:t>needed in mining.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31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Scripts 100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413333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The output </a:t>
            </a:r>
            <a:r>
              <a:rPr lang="en-US" sz="540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of this script: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3121" y="1207086"/>
            <a:ext cx="38601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</a:rPr>
              <a:t>OP_DATA 3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OP_DATA </a:t>
            </a:r>
            <a:r>
              <a:rPr lang="en-US" sz="3600" b="1" dirty="0">
                <a:solidFill>
                  <a:srgbClr val="FFFF00"/>
                </a:solidFill>
              </a:rPr>
              <a:t>2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OP_DATA 1</a:t>
            </a:r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>
                <a:solidFill>
                  <a:srgbClr val="FFFF00"/>
                </a:solidFill>
              </a:rPr>
              <a:t>OP_DUP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OP_ADD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OP_EQUALVERIFY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33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Scripts 200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568" y="374579"/>
            <a:ext cx="4900913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 script that unlocks this one: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6481" y="1139760"/>
            <a:ext cx="38601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OP_DUP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OP_HASH160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OP_DATA20 </a:t>
            </a:r>
            <a:r>
              <a:rPr lang="en-US" sz="3600" b="1" i="1" dirty="0" err="1" smtClean="0">
                <a:solidFill>
                  <a:srgbClr val="FFFF00"/>
                </a:solidFill>
              </a:rPr>
              <a:t>adr</a:t>
            </a:r>
            <a:r>
              <a:rPr lang="en-US" sz="3600" b="1" dirty="0">
                <a:solidFill>
                  <a:srgbClr val="FFFF00"/>
                </a:solidFill>
              </a:rPr>
              <a:t/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OP_EQUALVERIFY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OP_CHECKSIG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68" y="3566934"/>
            <a:ext cx="40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You may use </a:t>
            </a:r>
            <a:r>
              <a:rPr lang="en-US" i="1" dirty="0" err="1" smtClean="0">
                <a:solidFill>
                  <a:srgbClr val="FFFF00"/>
                </a:solidFill>
              </a:rPr>
              <a:t>pub_adr</a:t>
            </a:r>
            <a:r>
              <a:rPr lang="en-US" dirty="0" smtClean="0">
                <a:solidFill>
                  <a:srgbClr val="FFFF00"/>
                </a:solidFill>
              </a:rPr>
              <a:t> and </a:t>
            </a:r>
            <a:r>
              <a:rPr lang="en-US" i="1" dirty="0" err="1" smtClean="0">
                <a:solidFill>
                  <a:srgbClr val="FFFF00"/>
                </a:solidFill>
              </a:rPr>
              <a:t>priv_adr</a:t>
            </a:r>
            <a:r>
              <a:rPr lang="en-US" dirty="0" smtClean="0">
                <a:solidFill>
                  <a:srgbClr val="FFFF00"/>
                </a:solidFill>
              </a:rPr>
              <a:t> (the public and private keys corresponding to </a:t>
            </a:r>
            <a:r>
              <a:rPr lang="en-US" dirty="0" err="1" smtClean="0">
                <a:solidFill>
                  <a:srgbClr val="FFFF00"/>
                </a:solidFill>
              </a:rPr>
              <a:t>adr</a:t>
            </a:r>
            <a:r>
              <a:rPr lang="en-US" dirty="0" smtClean="0">
                <a:solidFill>
                  <a:srgbClr val="FFFF00"/>
                </a:solidFill>
              </a:rPr>
              <a:t> in your answer), and </a:t>
            </a:r>
            <a:r>
              <a:rPr lang="en-US" i="1" dirty="0" smtClean="0">
                <a:solidFill>
                  <a:srgbClr val="FFFF00"/>
                </a:solidFill>
              </a:rPr>
              <a:t>trans</a:t>
            </a:r>
            <a:r>
              <a:rPr lang="en-US" dirty="0" smtClean="0">
                <a:solidFill>
                  <a:srgbClr val="FFFF00"/>
                </a:solidFill>
              </a:rPr>
              <a:t> (the transaction digest for this transaction).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7747" y="4217711"/>
            <a:ext cx="241091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All correct answers win.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36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Scripts 300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543291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Opcode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implemented by this code (from bitcoin core).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877" y="3877519"/>
            <a:ext cx="709162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[Code on next slide – don’t need to name </a:t>
            </a:r>
            <a:r>
              <a:rPr lang="en-US" dirty="0" err="1" smtClean="0"/>
              <a:t>opcode</a:t>
            </a:r>
            <a:r>
              <a:rPr lang="en-US" dirty="0" smtClean="0"/>
              <a:t>, just explain operation.)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3691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0603" y="879676"/>
            <a:ext cx="1053296" cy="33566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60875" y="1371118"/>
            <a:ext cx="2648673" cy="56185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719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42037"/>
              </p:ext>
            </p:extLst>
          </p:nvPr>
        </p:nvGraphicFramePr>
        <p:xfrm>
          <a:off x="457200" y="865800"/>
          <a:ext cx="2284268" cy="3175000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2284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Alishan Hassan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Cody Robertson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Joseph Tobin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Ziqi</a:t>
                      </a:r>
                      <a:r>
                        <a:rPr lang="en-US" sz="2000" u="none" strike="noStrike" dirty="0">
                          <a:effectLst/>
                        </a:rPr>
                        <a:t> Liu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A.J. </a:t>
                      </a:r>
                      <a:r>
                        <a:rPr lang="en-US" sz="2000" u="none" strike="noStrike" dirty="0" err="1">
                          <a:effectLst/>
                        </a:rPr>
                        <a:t>Varshneya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Jacob </a:t>
                      </a:r>
                      <a:r>
                        <a:rPr lang="en-US" sz="2000" u="none" strike="noStrike" dirty="0" err="1">
                          <a:effectLst/>
                        </a:rPr>
                        <a:t>Freck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Peter </a:t>
                      </a:r>
                      <a:r>
                        <a:rPr lang="en-US" sz="2000" u="none" strike="noStrike" dirty="0" err="1">
                          <a:effectLst/>
                        </a:rPr>
                        <a:t>Leng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Sugat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Poudel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Morgan Locks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Vignesh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Kuppusamy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347360"/>
              </p:ext>
            </p:extLst>
          </p:nvPr>
        </p:nvGraphicFramePr>
        <p:xfrm>
          <a:off x="3118138" y="865800"/>
          <a:ext cx="2261755" cy="3175000"/>
        </p:xfrm>
        <a:graphic>
          <a:graphicData uri="http://schemas.openxmlformats.org/drawingml/2006/table">
            <a:tbl>
              <a:tblPr/>
              <a:tblGrid>
                <a:gridCol w="2261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Alec Grieser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Acacia Dai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Collin Berman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Eashan Kaw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Fangyang Cui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Luke Gessler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Quentin Moore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Reid Bixler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Kevin Zhao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Sam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Prestwood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97662"/>
              </p:ext>
            </p:extLst>
          </p:nvPr>
        </p:nvGraphicFramePr>
        <p:xfrm>
          <a:off x="5756564" y="869371"/>
          <a:ext cx="2431471" cy="3175000"/>
        </p:xfrm>
        <a:graphic>
          <a:graphicData uri="http://schemas.openxmlformats.org/drawingml/2006/table">
            <a:tbl>
              <a:tblPr/>
              <a:tblGrid>
                <a:gridCol w="2431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Carter Hall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Cyrus Malekpour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</a:rPr>
                        <a:t>Dean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Makovsky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Elizabeth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Kukla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Gardner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Fiveash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Kienan Adams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Muthu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Chidambaram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Michael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Presicce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Ryan Anderson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Xhama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Vyas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3174" y="4245371"/>
            <a:ext cx="6561796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500 point bonus: How were teams formed? </a:t>
            </a:r>
          </a:p>
          <a:p>
            <a:pPr algn="ctr"/>
            <a:r>
              <a:rPr lang="en-US" sz="2000" dirty="0" smtClean="0"/>
              <a:t>(Hint: based on answers to one of the registration questions)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534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3691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0603" y="879676"/>
            <a:ext cx="1053296" cy="33566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369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41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6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Scripts 400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62607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043" y="649355"/>
            <a:ext cx="8693761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In Satoshi’s original script implementation, this script unlocks any value.</a:t>
            </a:r>
            <a:endParaRPr lang="en-US" sz="48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06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Scripts 400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62607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043" y="649355"/>
            <a:ext cx="8693761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In Satoshi’s original script implementation, this script unlocks any value.</a:t>
            </a:r>
            <a:endParaRPr lang="en-US" sz="48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14756" y="3845045"/>
            <a:ext cx="580524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ea typeface="American Typewriter Condensed" charset="0"/>
                <a:cs typeface="American Typewriter Condensed" charset="0"/>
              </a:rPr>
              <a:t>case OP_RETURN: { pc = pend; } break;</a:t>
            </a:r>
          </a:p>
        </p:txBody>
      </p:sp>
    </p:spTree>
    <p:extLst>
      <p:ext uri="{BB962C8B-B14F-4D97-AF65-F5344CB8AC3E}">
        <p14:creationId xmlns:p14="http://schemas.microsoft.com/office/powerpoint/2010/main" val="13195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45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Crypto 100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526678" y="4025375"/>
            <a:ext cx="2133600" cy="273844"/>
          </a:xfrm>
        </p:spPr>
        <p:txBody>
          <a:bodyPr/>
          <a:lstStyle/>
          <a:p>
            <a:fld id="{FE5D6FF9-F5B4-8C4F-9785-10F7626886B1}" type="slidenum">
              <a:rPr lang="en-US" smtClean="0"/>
              <a:t>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938722"/>
            <a:ext cx="8421757" cy="13726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What Bob should send to establish shared secret with Alice:</a:t>
            </a:r>
            <a:endParaRPr lang="en-US" sz="4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" y="2019599"/>
            <a:ext cx="1629844" cy="16323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4327" y="2019599"/>
            <a:ext cx="1211543" cy="16323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210454" y="2705400"/>
            <a:ext cx="51846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192166" y="3308904"/>
            <a:ext cx="51846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0166" y="2732072"/>
                <a:ext cx="1170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166" y="2732072"/>
                <a:ext cx="1170432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563" t="-102632" r="-33333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0001" y="3759944"/>
            <a:ext cx="1796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Picks secret </a:t>
            </a:r>
            <a:r>
              <a:rPr lang="en-US" sz="2000" i="1" dirty="0" smtClean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7247" y="3613011"/>
            <a:ext cx="1666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Picks secret </a:t>
            </a:r>
            <a:r>
              <a:rPr lang="en-US" sz="2000" i="1" dirty="0" smtClean="0">
                <a:solidFill>
                  <a:srgbClr val="FFFF0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06017" y="4162297"/>
                <a:ext cx="4821967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FFFF00"/>
                    </a:solidFill>
                  </a:rPr>
                  <a:t>Public values: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endParaRPr lang="en-US" sz="2800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017" y="4162297"/>
                <a:ext cx="4821967" cy="530915"/>
              </a:xfrm>
              <a:prstGeom prst="rect">
                <a:avLst/>
              </a:prstGeom>
              <a:blipFill rotWithShape="0">
                <a:blip r:embed="rId5"/>
                <a:stretch>
                  <a:fillRect t="-1034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781010" y="3416943"/>
            <a:ext cx="1801900" cy="428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Crypto 100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526678" y="4025375"/>
            <a:ext cx="2133600" cy="273844"/>
          </a:xfrm>
        </p:spPr>
        <p:txBody>
          <a:bodyPr/>
          <a:lstStyle/>
          <a:p>
            <a:fld id="{FE5D6FF9-F5B4-8C4F-9785-10F7626886B1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938722"/>
            <a:ext cx="8421757" cy="13726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What Bob should send to establish shared secret with Alice:</a:t>
            </a:r>
            <a:endParaRPr lang="en-US" sz="4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" y="2019599"/>
            <a:ext cx="1629844" cy="16323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4327" y="2019599"/>
            <a:ext cx="1211543" cy="16323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210454" y="2705400"/>
            <a:ext cx="51846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192166" y="3308904"/>
            <a:ext cx="51846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0166" y="2732072"/>
                <a:ext cx="1170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166" y="2732072"/>
                <a:ext cx="1170432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563" t="-102632" r="-33333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0001" y="3759944"/>
            <a:ext cx="1796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Picks secret </a:t>
            </a:r>
            <a:r>
              <a:rPr lang="en-US" sz="2000" i="1" dirty="0" smtClean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7247" y="3613011"/>
            <a:ext cx="1666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Picks secret </a:t>
            </a:r>
            <a:r>
              <a:rPr lang="en-US" sz="2000" i="1" dirty="0" smtClean="0">
                <a:solidFill>
                  <a:srgbClr val="FFFF0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06017" y="4162297"/>
                <a:ext cx="4821967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FFFF00"/>
                    </a:solidFill>
                  </a:rPr>
                  <a:t>Public values: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endParaRPr lang="en-US" sz="2800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017" y="4162297"/>
                <a:ext cx="4821967" cy="530915"/>
              </a:xfrm>
              <a:prstGeom prst="rect">
                <a:avLst/>
              </a:prstGeom>
              <a:blipFill rotWithShape="0">
                <a:blip r:embed="rId5"/>
                <a:stretch>
                  <a:fillRect t="-10345" b="-32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781010" y="3416943"/>
            <a:ext cx="1801900" cy="428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48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42037"/>
              </p:ext>
            </p:extLst>
          </p:nvPr>
        </p:nvGraphicFramePr>
        <p:xfrm>
          <a:off x="457200" y="865800"/>
          <a:ext cx="2284268" cy="3175000"/>
        </p:xfrm>
        <a:graphic>
          <a:graphicData uri="http://schemas.openxmlformats.org/drawingml/2006/table">
            <a:tbl>
              <a:tblPr>
                <a:effectLst/>
                <a:tableStyleId>{3C2FFA5D-87B4-456A-9821-1D502468CF0F}</a:tableStyleId>
              </a:tblPr>
              <a:tblGrid>
                <a:gridCol w="2284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Alishan Hassan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Cody Robertson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Joseph Tobin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Ziqi</a:t>
                      </a:r>
                      <a:r>
                        <a:rPr lang="en-US" sz="2000" u="none" strike="noStrike" dirty="0">
                          <a:effectLst/>
                        </a:rPr>
                        <a:t> Liu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A.J. </a:t>
                      </a:r>
                      <a:r>
                        <a:rPr lang="en-US" sz="2000" u="none" strike="noStrike" dirty="0" err="1">
                          <a:effectLst/>
                        </a:rPr>
                        <a:t>Varshneya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Jacob </a:t>
                      </a:r>
                      <a:r>
                        <a:rPr lang="en-US" sz="2000" u="none" strike="noStrike" dirty="0" err="1">
                          <a:effectLst/>
                        </a:rPr>
                        <a:t>Freck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Peter </a:t>
                      </a:r>
                      <a:r>
                        <a:rPr lang="en-US" sz="2000" u="none" strike="noStrike" dirty="0" err="1">
                          <a:effectLst/>
                        </a:rPr>
                        <a:t>Leng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Sugat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Poudel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Morgan Locks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Vignesh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Kuppusamy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347360"/>
              </p:ext>
            </p:extLst>
          </p:nvPr>
        </p:nvGraphicFramePr>
        <p:xfrm>
          <a:off x="3118138" y="865800"/>
          <a:ext cx="2261755" cy="3175000"/>
        </p:xfrm>
        <a:graphic>
          <a:graphicData uri="http://schemas.openxmlformats.org/drawingml/2006/table">
            <a:tbl>
              <a:tblPr/>
              <a:tblGrid>
                <a:gridCol w="2261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Alec Grieser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Acacia Dai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Collin Berman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Eashan Kaw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Fangyang Cui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Luke Gessler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Quentin Moore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Reid Bixler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Kevin Zhao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Sam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Prestwood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97662"/>
              </p:ext>
            </p:extLst>
          </p:nvPr>
        </p:nvGraphicFramePr>
        <p:xfrm>
          <a:off x="5756564" y="869371"/>
          <a:ext cx="2431471" cy="3175000"/>
        </p:xfrm>
        <a:graphic>
          <a:graphicData uri="http://schemas.openxmlformats.org/drawingml/2006/table">
            <a:tbl>
              <a:tblPr/>
              <a:tblGrid>
                <a:gridCol w="2431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Carter Hall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Cyrus Malekpour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</a:rPr>
                        <a:t>Dean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Makovsky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Elizabeth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Kukla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Gardner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Fiveash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Kienan Adams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Muthu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Chidambaram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Michael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Presicce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Ryan Anderson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Xhama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Vyas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7475" y="332547"/>
            <a:ext cx="2261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Team Semicolon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7475" y="4183976"/>
            <a:ext cx="201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C/C++/C#/Java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55373" y="332547"/>
            <a:ext cx="1787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Team Monty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12073" y="4183975"/>
            <a:ext cx="1073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Python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43546" y="332585"/>
            <a:ext cx="168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Team Other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48964" y="4066274"/>
            <a:ext cx="307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Ruby, JavaScript, None,</a:t>
            </a:r>
          </a:p>
          <a:p>
            <a:pPr algn="ctr"/>
            <a:r>
              <a:rPr lang="en-US" sz="2400" dirty="0" smtClean="0"/>
              <a:t>Haskell, Rust, Go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17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Crypto 200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 proof that these graphs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are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or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are not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isomorphic.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791" y="3809792"/>
            <a:ext cx="8377101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Graphs on next slide – first team with (good) correct answer wins.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64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50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030147" y="1365813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324582" y="763930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58900" y="2110450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2642885" y="3279492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16956" y="2978550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9" name="Straight Connector 8"/>
          <p:cNvCxnSpPr>
            <a:stCxn id="3" idx="6"/>
            <a:endCxn id="4" idx="3"/>
          </p:cNvCxnSpPr>
          <p:nvPr/>
        </p:nvCxnSpPr>
        <p:spPr>
          <a:xfrm flipV="1">
            <a:off x="1666754" y="1277669"/>
            <a:ext cx="751057" cy="38908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5"/>
            <a:endCxn id="5" idx="2"/>
          </p:cNvCxnSpPr>
          <p:nvPr/>
        </p:nvCxnSpPr>
        <p:spPr>
          <a:xfrm>
            <a:off x="1573525" y="1879552"/>
            <a:ext cx="1885375" cy="53184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0"/>
          </p:cNvCxnSpPr>
          <p:nvPr/>
        </p:nvCxnSpPr>
        <p:spPr>
          <a:xfrm>
            <a:off x="1435259" y="1967696"/>
            <a:ext cx="1" cy="101085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4"/>
            <a:endCxn id="6" idx="0"/>
          </p:cNvCxnSpPr>
          <p:nvPr/>
        </p:nvCxnSpPr>
        <p:spPr>
          <a:xfrm>
            <a:off x="2642886" y="1365813"/>
            <a:ext cx="318303" cy="1913679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4" idx="5"/>
          </p:cNvCxnSpPr>
          <p:nvPr/>
        </p:nvCxnSpPr>
        <p:spPr>
          <a:xfrm>
            <a:off x="2867960" y="1277669"/>
            <a:ext cx="786429" cy="95624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7"/>
            <a:endCxn id="5" idx="3"/>
          </p:cNvCxnSpPr>
          <p:nvPr/>
        </p:nvCxnSpPr>
        <p:spPr>
          <a:xfrm flipV="1">
            <a:off x="1660334" y="2624189"/>
            <a:ext cx="1891795" cy="44250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6"/>
            <a:endCxn id="6" idx="2"/>
          </p:cNvCxnSpPr>
          <p:nvPr/>
        </p:nvCxnSpPr>
        <p:spPr>
          <a:xfrm>
            <a:off x="1753563" y="3279492"/>
            <a:ext cx="889322" cy="30094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889337" y="2147697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704221" y="2147697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8148872" y="2147697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34" name="Oval 33"/>
          <p:cNvSpPr/>
          <p:nvPr/>
        </p:nvSpPr>
        <p:spPr>
          <a:xfrm>
            <a:off x="6519105" y="2147697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5" name="Oval 34"/>
          <p:cNvSpPr/>
          <p:nvPr/>
        </p:nvSpPr>
        <p:spPr>
          <a:xfrm>
            <a:off x="7333989" y="2147697"/>
            <a:ext cx="636607" cy="6018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68" name="Curved Connector 67"/>
          <p:cNvCxnSpPr>
            <a:stCxn id="31" idx="0"/>
            <a:endCxn id="35" idx="0"/>
          </p:cNvCxnSpPr>
          <p:nvPr/>
        </p:nvCxnSpPr>
        <p:spPr>
          <a:xfrm rot="5400000" flipH="1" flipV="1">
            <a:off x="6429967" y="925371"/>
            <a:ext cx="12700" cy="2444652"/>
          </a:xfrm>
          <a:prstGeom prst="curvedConnector3">
            <a:avLst>
              <a:gd name="adj1" fmla="val 1800000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31" idx="4"/>
            <a:endCxn id="34" idx="4"/>
          </p:cNvCxnSpPr>
          <p:nvPr/>
        </p:nvCxnSpPr>
        <p:spPr>
          <a:xfrm rot="16200000" flipH="1">
            <a:off x="6022525" y="1934696"/>
            <a:ext cx="12700" cy="1629768"/>
          </a:xfrm>
          <a:prstGeom prst="curvedConnector3">
            <a:avLst>
              <a:gd name="adj1" fmla="val 1800000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stCxn id="31" idx="7"/>
            <a:endCxn id="32" idx="0"/>
          </p:cNvCxnSpPr>
          <p:nvPr/>
        </p:nvCxnSpPr>
        <p:spPr>
          <a:xfrm rot="5400000" flipH="1" flipV="1">
            <a:off x="5683548" y="1896864"/>
            <a:ext cx="88144" cy="589810"/>
          </a:xfrm>
          <a:prstGeom prst="curvedConnector3">
            <a:avLst>
              <a:gd name="adj1" fmla="val 832084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>
            <a:stCxn id="35" idx="4"/>
            <a:endCxn id="34" idx="4"/>
          </p:cNvCxnSpPr>
          <p:nvPr/>
        </p:nvCxnSpPr>
        <p:spPr>
          <a:xfrm rot="5400000">
            <a:off x="7244851" y="2342138"/>
            <a:ext cx="12700" cy="814884"/>
          </a:xfrm>
          <a:prstGeom prst="curvedConnector3">
            <a:avLst>
              <a:gd name="adj1" fmla="val 1800000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35" idx="7"/>
            <a:endCxn id="33" idx="0"/>
          </p:cNvCxnSpPr>
          <p:nvPr/>
        </p:nvCxnSpPr>
        <p:spPr>
          <a:xfrm rot="5400000" flipH="1" flipV="1">
            <a:off x="8128199" y="1896865"/>
            <a:ext cx="88144" cy="589809"/>
          </a:xfrm>
          <a:prstGeom prst="curvedConnector3">
            <a:avLst>
              <a:gd name="adj1" fmla="val 359348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34" idx="0"/>
            <a:endCxn id="32" idx="7"/>
          </p:cNvCxnSpPr>
          <p:nvPr/>
        </p:nvCxnSpPr>
        <p:spPr>
          <a:xfrm rot="16200000" flipH="1" flipV="1">
            <a:off x="6498432" y="1896864"/>
            <a:ext cx="88144" cy="589810"/>
          </a:xfrm>
          <a:prstGeom prst="curvedConnector3">
            <a:avLst>
              <a:gd name="adj1" fmla="val -810874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85"/>
          <p:cNvCxnSpPr>
            <a:stCxn id="33" idx="4"/>
            <a:endCxn id="32" idx="4"/>
          </p:cNvCxnSpPr>
          <p:nvPr/>
        </p:nvCxnSpPr>
        <p:spPr>
          <a:xfrm rot="5400000">
            <a:off x="7244851" y="1527255"/>
            <a:ext cx="12700" cy="2444651"/>
          </a:xfrm>
          <a:prstGeom prst="curvedConnector3">
            <a:avLst>
              <a:gd name="adj1" fmla="val 6265819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urved Connector 89"/>
          <p:cNvCxnSpPr>
            <a:stCxn id="33" idx="4"/>
            <a:endCxn id="35" idx="4"/>
          </p:cNvCxnSpPr>
          <p:nvPr/>
        </p:nvCxnSpPr>
        <p:spPr>
          <a:xfrm rot="5400000">
            <a:off x="8059735" y="2342139"/>
            <a:ext cx="12700" cy="814883"/>
          </a:xfrm>
          <a:prstGeom prst="curvedConnector3">
            <a:avLst>
              <a:gd name="adj1" fmla="val 1800000"/>
            </a:avLst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9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52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Crypto 300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group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is a set of elements and an operator that satisfy these four properties.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5469" y="4168210"/>
            <a:ext cx="23609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All teams answer.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7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8735" y="379870"/>
            <a:ext cx="799810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Closure</a:t>
            </a:r>
            <a:r>
              <a:rPr lang="en-US" sz="3200" dirty="0">
                <a:solidFill>
                  <a:srgbClr val="FFFF00"/>
                </a:solidFill>
              </a:rPr>
              <a:t>: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is also a group element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Associativity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  <a:r>
              <a:rPr lang="en-US" sz="3200" dirty="0">
                <a:solidFill>
                  <a:srgbClr val="FFFF00"/>
                </a:solidFill>
              </a:rPr>
              <a:t> for all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,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, </a:t>
            </a:r>
            <a:r>
              <a:rPr lang="en-US" sz="3200" i="1" dirty="0">
                <a:solidFill>
                  <a:srgbClr val="FFFF00"/>
                </a:solidFill>
              </a:rPr>
              <a:t>c</a:t>
            </a:r>
            <a:r>
              <a:rPr lang="en-US" sz="3200" dirty="0">
                <a:solidFill>
                  <a:srgbClr val="FFFF00"/>
                </a:solidFill>
              </a:rPr>
              <a:t>: (</a:t>
            </a:r>
            <a:r>
              <a:rPr lang="en-US" sz="3200" i="1" dirty="0">
                <a:solidFill>
                  <a:srgbClr val="FFFF00"/>
                </a:solidFill>
              </a:rPr>
              <a:t>ab)c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a(</a:t>
            </a:r>
            <a:r>
              <a:rPr lang="en-US" sz="3200" i="1" dirty="0" err="1">
                <a:solidFill>
                  <a:srgbClr val="FFFF00"/>
                </a:solidFill>
              </a:rPr>
              <a:t>bc</a:t>
            </a:r>
            <a:r>
              <a:rPr lang="en-US" sz="3200" dirty="0">
                <a:solidFill>
                  <a:srgbClr val="FFFF00"/>
                </a:solidFill>
              </a:rPr>
              <a:t>).</a:t>
            </a: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Identity </a:t>
            </a:r>
            <a:r>
              <a:rPr lang="en-US" sz="3200" b="1" dirty="0">
                <a:solidFill>
                  <a:srgbClr val="FFFF00"/>
                </a:solidFill>
              </a:rPr>
              <a:t>element:</a:t>
            </a:r>
            <a:r>
              <a:rPr lang="en-US" sz="3200" dirty="0">
                <a:solidFill>
                  <a:srgbClr val="FFFF00"/>
                </a:solidFill>
              </a:rPr>
              <a:t> there exists an element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, such that for every element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: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Inverse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  <a:r>
              <a:rPr lang="en-US" sz="3200" dirty="0">
                <a:solidFill>
                  <a:srgbClr val="FFFF00"/>
                </a:solidFill>
              </a:rPr>
              <a:t> for every element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, there exists an element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such that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en-US" sz="3200" b="0" i="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08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8735" y="379870"/>
            <a:ext cx="799810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Closure</a:t>
            </a:r>
            <a:r>
              <a:rPr lang="en-US" sz="3200" dirty="0">
                <a:solidFill>
                  <a:srgbClr val="FFFF00"/>
                </a:solidFill>
              </a:rPr>
              <a:t>: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is also a group element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Associativity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  <a:r>
              <a:rPr lang="en-US" sz="3200" dirty="0">
                <a:solidFill>
                  <a:srgbClr val="FFFF00"/>
                </a:solidFill>
              </a:rPr>
              <a:t> for all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,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, </a:t>
            </a:r>
            <a:r>
              <a:rPr lang="en-US" sz="3200" i="1" dirty="0">
                <a:solidFill>
                  <a:srgbClr val="FFFF00"/>
                </a:solidFill>
              </a:rPr>
              <a:t>c</a:t>
            </a:r>
            <a:r>
              <a:rPr lang="en-US" sz="3200" dirty="0">
                <a:solidFill>
                  <a:srgbClr val="FFFF00"/>
                </a:solidFill>
              </a:rPr>
              <a:t>: (</a:t>
            </a:r>
            <a:r>
              <a:rPr lang="en-US" sz="3200" i="1" dirty="0">
                <a:solidFill>
                  <a:srgbClr val="FFFF00"/>
                </a:solidFill>
              </a:rPr>
              <a:t>ab)c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a(</a:t>
            </a:r>
            <a:r>
              <a:rPr lang="en-US" sz="3200" i="1" dirty="0" err="1">
                <a:solidFill>
                  <a:srgbClr val="FFFF00"/>
                </a:solidFill>
              </a:rPr>
              <a:t>bc</a:t>
            </a:r>
            <a:r>
              <a:rPr lang="en-US" sz="3200" dirty="0">
                <a:solidFill>
                  <a:srgbClr val="FFFF00"/>
                </a:solidFill>
              </a:rPr>
              <a:t>).</a:t>
            </a: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Identity </a:t>
            </a:r>
            <a:r>
              <a:rPr lang="en-US" sz="3200" b="1" dirty="0">
                <a:solidFill>
                  <a:srgbClr val="FFFF00"/>
                </a:solidFill>
              </a:rPr>
              <a:t>element:</a:t>
            </a:r>
            <a:r>
              <a:rPr lang="en-US" sz="3200" dirty="0">
                <a:solidFill>
                  <a:srgbClr val="FFFF00"/>
                </a:solidFill>
              </a:rPr>
              <a:t> there exists an element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, such that for every element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: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16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Inverse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  <a:r>
              <a:rPr lang="en-US" sz="3200" dirty="0">
                <a:solidFill>
                  <a:srgbClr val="FFFF00"/>
                </a:solidFill>
              </a:rPr>
              <a:t> for every element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, there exists an element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such that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e</a:t>
            </a:r>
            <a:r>
              <a:rPr lang="en-US" sz="3200" dirty="0">
                <a:solidFill>
                  <a:srgbClr val="FFFF00"/>
                </a:solidFill>
              </a:rPr>
              <a:t> = </a:t>
            </a:r>
            <a:r>
              <a:rPr lang="en-US" sz="3200" i="1" dirty="0">
                <a:solidFill>
                  <a:srgbClr val="FFFF00"/>
                </a:solidFill>
              </a:rPr>
              <a:t>b</a:t>
            </a:r>
            <a:r>
              <a:rPr lang="en-US" sz="3200" dirty="0">
                <a:solidFill>
                  <a:srgbClr val="FFFF00"/>
                </a:solidFill>
              </a:rPr>
              <a:t> * </a:t>
            </a:r>
            <a:r>
              <a:rPr lang="en-US" sz="3200" i="1" dirty="0">
                <a:solidFill>
                  <a:srgbClr val="FFFF00"/>
                </a:solidFill>
              </a:rPr>
              <a:t>a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en-US" sz="3200" b="0" i="0" dirty="0">
              <a:solidFill>
                <a:srgbClr val="FFFF0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70390" y="1840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8613" y="4068732"/>
            <a:ext cx="871834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Bonus: to be useful for El-</a:t>
            </a:r>
            <a:r>
              <a:rPr lang="en-US" sz="2000" dirty="0" err="1" smtClean="0">
                <a:solidFill>
                  <a:schemeClr val="bg1"/>
                </a:solidFill>
              </a:rPr>
              <a:t>Gamal</a:t>
            </a:r>
            <a:r>
              <a:rPr lang="en-US" sz="2000" dirty="0" smtClean="0">
                <a:solidFill>
                  <a:schemeClr val="bg1"/>
                </a:solidFill>
              </a:rPr>
              <a:t> signatures, what other properties should it have?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56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Crypto 400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993680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Message Alice should send </a:t>
            </a:r>
            <a:r>
              <a:rPr lang="en-US" sz="3600" dirty="0">
                <a:solidFill>
                  <a:schemeClr val="bg1"/>
                </a:solidFill>
              </a:rPr>
              <a:t>to the public ledger to transfer </a:t>
            </a:r>
            <a:r>
              <a:rPr lang="en-US" sz="3600" i="1" dirty="0">
                <a:solidFill>
                  <a:schemeClr val="bg1"/>
                </a:solidFill>
              </a:rPr>
              <a:t>X</a:t>
            </a:r>
            <a:r>
              <a:rPr lang="en-US" sz="3600" dirty="0">
                <a:solidFill>
                  <a:schemeClr val="bg1"/>
                </a:solidFill>
              </a:rPr>
              <a:t> to </a:t>
            </a:r>
            <a:r>
              <a:rPr lang="en-US" sz="3600" dirty="0" smtClean="0">
                <a:solidFill>
                  <a:schemeClr val="bg1"/>
                </a:solidFill>
              </a:rPr>
              <a:t>Bob.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Alice </a:t>
            </a:r>
            <a:r>
              <a:rPr lang="en-US" sz="3600" dirty="0">
                <a:solidFill>
                  <a:schemeClr val="bg1"/>
                </a:solidFill>
              </a:rPr>
              <a:t>owns coin </a:t>
            </a:r>
            <a:r>
              <a:rPr lang="en-US" sz="3600" i="1" dirty="0">
                <a:solidFill>
                  <a:schemeClr val="bg1"/>
                </a:solidFill>
              </a:rPr>
              <a:t>X</a:t>
            </a:r>
            <a:r>
              <a:rPr lang="en-US" sz="3600" dirty="0">
                <a:solidFill>
                  <a:schemeClr val="bg1"/>
                </a:solidFill>
              </a:rPr>
              <a:t> and has public/private key pair (</a:t>
            </a:r>
            <a:r>
              <a:rPr lang="en-US" sz="3600" i="1" dirty="0">
                <a:solidFill>
                  <a:schemeClr val="bg1"/>
                </a:solidFill>
              </a:rPr>
              <a:t>KU</a:t>
            </a:r>
            <a:r>
              <a:rPr lang="en-US" sz="3600" i="1" baseline="-25000" dirty="0">
                <a:solidFill>
                  <a:schemeClr val="bg1"/>
                </a:solidFill>
              </a:rPr>
              <a:t>A</a:t>
            </a:r>
            <a:r>
              <a:rPr lang="en-US" sz="3600" dirty="0">
                <a:solidFill>
                  <a:schemeClr val="bg1"/>
                </a:solidFill>
              </a:rPr>
              <a:t>, </a:t>
            </a:r>
            <a:r>
              <a:rPr lang="en-US" sz="3600" i="1" dirty="0">
                <a:solidFill>
                  <a:schemeClr val="bg1"/>
                </a:solidFill>
              </a:rPr>
              <a:t>KR</a:t>
            </a:r>
            <a:r>
              <a:rPr lang="en-US" sz="3600" i="1" baseline="-25000" dirty="0">
                <a:solidFill>
                  <a:schemeClr val="bg1"/>
                </a:solidFill>
              </a:rPr>
              <a:t>A</a:t>
            </a:r>
            <a:r>
              <a:rPr lang="en-US" sz="3600" dirty="0">
                <a:solidFill>
                  <a:schemeClr val="bg1"/>
                </a:solidFill>
              </a:rPr>
              <a:t>); Bob has public/private key pair (</a:t>
            </a:r>
            <a:r>
              <a:rPr lang="en-US" sz="3600" i="1" dirty="0">
                <a:solidFill>
                  <a:schemeClr val="bg1"/>
                </a:solidFill>
              </a:rPr>
              <a:t>KU</a:t>
            </a:r>
            <a:r>
              <a:rPr lang="en-US" sz="3600" i="1" baseline="-25000" dirty="0">
                <a:solidFill>
                  <a:schemeClr val="bg1"/>
                </a:solidFill>
              </a:rPr>
              <a:t>B</a:t>
            </a:r>
            <a:r>
              <a:rPr lang="en-US" sz="3600" dirty="0">
                <a:solidFill>
                  <a:schemeClr val="bg1"/>
                </a:solidFill>
              </a:rPr>
              <a:t>, </a:t>
            </a:r>
            <a:r>
              <a:rPr lang="en-US" sz="3600" i="1" dirty="0">
                <a:solidFill>
                  <a:schemeClr val="bg1"/>
                </a:solidFill>
              </a:rPr>
              <a:t>KR</a:t>
            </a:r>
            <a:r>
              <a:rPr lang="en-US" sz="3600" i="1" baseline="-25000" dirty="0">
                <a:solidFill>
                  <a:schemeClr val="bg1"/>
                </a:solidFill>
              </a:rPr>
              <a:t>B</a:t>
            </a:r>
            <a:r>
              <a:rPr lang="en-US" sz="3600" dirty="0" smtClean="0">
                <a:solidFill>
                  <a:schemeClr val="bg1"/>
                </a:solidFill>
              </a:rPr>
              <a:t>).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2942" y="4305598"/>
            <a:ext cx="305641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All teams must answer.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95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</a:rPr>
              <a:t>5</a:t>
            </a:fld>
            <a:endParaRPr lang="en-US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548" y="19878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MOSTLY ABOUT SATOSHI</a:t>
            </a:r>
            <a:endParaRPr lang="en-US" sz="1400" dirty="0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5913" y="19878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HASHING</a:t>
            </a:r>
            <a:endParaRPr lang="en-US" sz="1400" dirty="0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0278" y="19878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UNLOCKING SCRIPTS</a:t>
            </a:r>
            <a:endParaRPr lang="en-US" sz="1400" dirty="0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4643" y="198781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CRYPTO CURVES</a:t>
            </a:r>
            <a:endParaRPr lang="en-US" sz="1400" dirty="0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9008" y="198781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RANDOM</a:t>
            </a:r>
            <a:endParaRPr lang="en-US" sz="1400" dirty="0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3373" y="198781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ALTCOINS</a:t>
            </a:r>
            <a:endParaRPr lang="en-US" sz="1400" dirty="0"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9" name="Rectangle 8">
            <a:hlinkClick r:id="rId2" action="ppaction://hlinksldjump" highlightClick="1">
              <a:snd r:embed="rId3" name="Whoosh"/>
            </a:hlinkClick>
          </p:cNvPr>
          <p:cNvSpPr/>
          <p:nvPr/>
        </p:nvSpPr>
        <p:spPr>
          <a:xfrm>
            <a:off x="311428" y="1146313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100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Rectangle 14">
            <a:hlinkClick r:id="rId4" action="ppaction://hlinksldjump">
              <a:snd r:embed="rId3" name="Whoosh"/>
            </a:hlinkClick>
          </p:cNvPr>
          <p:cNvSpPr/>
          <p:nvPr/>
        </p:nvSpPr>
        <p:spPr>
          <a:xfrm>
            <a:off x="311428" y="2038626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6" name="Rectangle 15">
            <a:hlinkClick r:id="rId5" action="ppaction://hlinksldjump">
              <a:snd r:embed="rId3" name="Whoosh"/>
            </a:hlinkClick>
          </p:cNvPr>
          <p:cNvSpPr/>
          <p:nvPr/>
        </p:nvSpPr>
        <p:spPr>
          <a:xfrm>
            <a:off x="291548" y="2930939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300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7" name="Rectangle 16">
            <a:hlinkClick r:id="rId6" action="ppaction://hlinksldjump">
              <a:snd r:embed="rId3" name="Whoosh"/>
            </a:hlinkClick>
          </p:cNvPr>
          <p:cNvSpPr/>
          <p:nvPr/>
        </p:nvSpPr>
        <p:spPr>
          <a:xfrm>
            <a:off x="291548" y="382325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sz="200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8" name="Rectangle 17">
            <a:hlinkClick r:id="rId7" action="ppaction://hlinksldjump">
              <a:snd r:embed="rId3" name="Whoosh"/>
            </a:hlinkClick>
          </p:cNvPr>
          <p:cNvSpPr/>
          <p:nvPr/>
        </p:nvSpPr>
        <p:spPr>
          <a:xfrm>
            <a:off x="1775793" y="1146313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100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Rectangle 18">
            <a:hlinkClick r:id="rId8" action="ppaction://hlinksldjump">
              <a:snd r:embed="rId3" name="Whoosh"/>
            </a:hlinkClick>
          </p:cNvPr>
          <p:cNvSpPr/>
          <p:nvPr/>
        </p:nvSpPr>
        <p:spPr>
          <a:xfrm>
            <a:off x="1775793" y="2038626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0" name="Rectangle 19">
            <a:hlinkClick r:id="rId9" action="ppaction://hlinksldjump">
              <a:snd r:embed="rId3" name="Whoosh"/>
            </a:hlinkClick>
          </p:cNvPr>
          <p:cNvSpPr/>
          <p:nvPr/>
        </p:nvSpPr>
        <p:spPr>
          <a:xfrm>
            <a:off x="1755913" y="2930939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300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1" name="Rectangle 20">
            <a:hlinkClick r:id="rId10" action="ppaction://hlinksldjump">
              <a:snd r:embed="rId3" name="Whoosh"/>
            </a:hlinkClick>
          </p:cNvPr>
          <p:cNvSpPr/>
          <p:nvPr/>
        </p:nvSpPr>
        <p:spPr>
          <a:xfrm>
            <a:off x="1755913" y="382325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sz="200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2" name="Rectangle 21">
            <a:hlinkClick r:id="rId11" action="ppaction://hlinksldjump">
              <a:snd r:embed="rId3" name="Whoosh"/>
            </a:hlinkClick>
          </p:cNvPr>
          <p:cNvSpPr/>
          <p:nvPr/>
        </p:nvSpPr>
        <p:spPr>
          <a:xfrm>
            <a:off x="3220278" y="1146313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100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3" name="Rectangle 22">
            <a:hlinkClick r:id="rId12" action="ppaction://hlinksldjump">
              <a:snd r:embed="rId3" name="Whoosh"/>
            </a:hlinkClick>
          </p:cNvPr>
          <p:cNvSpPr/>
          <p:nvPr/>
        </p:nvSpPr>
        <p:spPr>
          <a:xfrm>
            <a:off x="3220278" y="2038626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4" name="Rectangle 23">
            <a:hlinkClick r:id="rId13" action="ppaction://hlinksldjump">
              <a:snd r:embed="rId3" name="Whoosh"/>
            </a:hlinkClick>
          </p:cNvPr>
          <p:cNvSpPr/>
          <p:nvPr/>
        </p:nvSpPr>
        <p:spPr>
          <a:xfrm>
            <a:off x="3200398" y="2930939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300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5" name="Rectangle 24">
            <a:hlinkClick r:id="rId14" action="ppaction://hlinksldjump">
              <a:snd r:embed="rId3" name="Whoosh"/>
            </a:hlinkClick>
          </p:cNvPr>
          <p:cNvSpPr/>
          <p:nvPr/>
        </p:nvSpPr>
        <p:spPr>
          <a:xfrm>
            <a:off x="3200398" y="382325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sz="200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6" name="Rectangle 25">
            <a:hlinkClick r:id="rId15" action="ppaction://hlinksldjump">
              <a:snd r:embed="rId3" name="Whoosh"/>
            </a:hlinkClick>
          </p:cNvPr>
          <p:cNvSpPr/>
          <p:nvPr/>
        </p:nvSpPr>
        <p:spPr>
          <a:xfrm>
            <a:off x="4684643" y="1146313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100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7" name="Rectangle 26">
            <a:hlinkClick r:id="rId16" action="ppaction://hlinksldjump">
              <a:snd r:embed="rId3" name="Whoosh"/>
            </a:hlinkClick>
          </p:cNvPr>
          <p:cNvSpPr/>
          <p:nvPr/>
        </p:nvSpPr>
        <p:spPr>
          <a:xfrm>
            <a:off x="4684643" y="2038626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8" name="Rectangle 27">
            <a:hlinkClick r:id="rId17" action="ppaction://hlinksldjump">
              <a:snd r:embed="rId3" name="Whoosh"/>
            </a:hlinkClick>
          </p:cNvPr>
          <p:cNvSpPr/>
          <p:nvPr/>
        </p:nvSpPr>
        <p:spPr>
          <a:xfrm>
            <a:off x="4664763" y="2930939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300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9" name="Rectangle 28">
            <a:hlinkClick r:id="rId18" action="ppaction://hlinksldjump">
              <a:snd r:embed="rId3" name="Whoosh"/>
            </a:hlinkClick>
          </p:cNvPr>
          <p:cNvSpPr/>
          <p:nvPr/>
        </p:nvSpPr>
        <p:spPr>
          <a:xfrm>
            <a:off x="4664763" y="382325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sz="200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0" name="Rectangle 29">
            <a:hlinkClick r:id="rId19" action="ppaction://hlinksldjump">
              <a:snd r:embed="rId3" name="Whoosh"/>
            </a:hlinkClick>
          </p:cNvPr>
          <p:cNvSpPr/>
          <p:nvPr/>
        </p:nvSpPr>
        <p:spPr>
          <a:xfrm>
            <a:off x="6129128" y="114455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100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1" name="Rectangle 30">
            <a:hlinkClick r:id="rId20" action="ppaction://hlinksldjump">
              <a:snd r:embed="rId3" name="Whoosh"/>
            </a:hlinkClick>
          </p:cNvPr>
          <p:cNvSpPr/>
          <p:nvPr/>
        </p:nvSpPr>
        <p:spPr>
          <a:xfrm>
            <a:off x="6129128" y="2036865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2" name="Rectangle 31">
            <a:hlinkClick r:id="rId21" action="ppaction://hlinksldjump">
              <a:snd r:embed="rId3" name="Whoosh"/>
            </a:hlinkClick>
          </p:cNvPr>
          <p:cNvSpPr/>
          <p:nvPr/>
        </p:nvSpPr>
        <p:spPr>
          <a:xfrm>
            <a:off x="6109248" y="2929178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300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3" name="Rectangle 32">
            <a:hlinkClick r:id="rId22" action="ppaction://hlinksldjump">
              <a:snd r:embed="rId3" name="Whoosh"/>
            </a:hlinkClick>
          </p:cNvPr>
          <p:cNvSpPr/>
          <p:nvPr/>
        </p:nvSpPr>
        <p:spPr>
          <a:xfrm>
            <a:off x="6109248" y="3821491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sz="200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4" name="Rectangle 33">
            <a:hlinkClick r:id="" action="ppaction://noaction">
              <a:snd r:embed="rId3" name="Whoosh"/>
            </a:hlinkClick>
          </p:cNvPr>
          <p:cNvSpPr/>
          <p:nvPr/>
        </p:nvSpPr>
        <p:spPr>
          <a:xfrm>
            <a:off x="7593493" y="1144552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100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5" name="Rectangle 34">
            <a:hlinkClick r:id="" action="ppaction://noaction">
              <a:snd r:embed="rId3" name="Whoosh"/>
            </a:hlinkClick>
          </p:cNvPr>
          <p:cNvSpPr/>
          <p:nvPr/>
        </p:nvSpPr>
        <p:spPr>
          <a:xfrm>
            <a:off x="7593493" y="2036865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6" name="Rectangle 35">
            <a:hlinkClick r:id="" action="ppaction://noaction">
              <a:snd r:embed="rId3" name="Whoosh"/>
            </a:hlinkClick>
          </p:cNvPr>
          <p:cNvSpPr/>
          <p:nvPr/>
        </p:nvSpPr>
        <p:spPr>
          <a:xfrm>
            <a:off x="7573613" y="2929178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300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Rectangle 36">
            <a:hlinkClick r:id="" action="ppaction://noaction">
              <a:snd r:embed="rId3" name="Whoosh"/>
            </a:hlinkClick>
          </p:cNvPr>
          <p:cNvSpPr/>
          <p:nvPr/>
        </p:nvSpPr>
        <p:spPr>
          <a:xfrm>
            <a:off x="7573613" y="3821491"/>
            <a:ext cx="1338470" cy="68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r>
              <a:rPr lang="en-US" sz="200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00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n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BTC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8" name="Rectangle 37">
            <a:hlinkClick r:id="rId23" action="ppaction://hlinksldjump">
              <a:snd r:embed="rId3" name="Whoosh"/>
            </a:hlinkClick>
          </p:cNvPr>
          <p:cNvSpPr/>
          <p:nvPr/>
        </p:nvSpPr>
        <p:spPr>
          <a:xfrm>
            <a:off x="3520049" y="4602862"/>
            <a:ext cx="2628959" cy="438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effectLst>
                  <a:outerShdw blurRad="50800" dist="762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Final Jeopardy</a:t>
            </a:r>
            <a:endParaRPr lang="en-US" sz="2000" dirty="0">
              <a:solidFill>
                <a:srgbClr val="FFFF00"/>
              </a:solidFill>
              <a:effectLst>
                <a:outerShdw blurRad="50800" dist="76200" dir="18900000" algn="bl" rotWithShape="0">
                  <a:prstClr val="black">
                    <a:alpha val="40000"/>
                  </a:prst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" name="Ink 9"/>
              <p14:cNvContentPartPr/>
              <p14:nvPr/>
            </p14:nvContentPartPr>
            <p14:xfrm>
              <a:off x="290520" y="1057320"/>
              <a:ext cx="8787960" cy="3585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4040" y="1051560"/>
                <a:ext cx="8798400" cy="359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" name="Ink 10"/>
              <p14:cNvContentPartPr/>
              <p14:nvPr/>
            </p14:nvContentPartPr>
            <p14:xfrm>
              <a:off x="7522920" y="1759320"/>
              <a:ext cx="1482480" cy="1002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17520" y="1753920"/>
                <a:ext cx="1493640" cy="10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" name="Ink 11"/>
              <p14:cNvContentPartPr/>
              <p14:nvPr/>
            </p14:nvContentPartPr>
            <p14:xfrm>
              <a:off x="7725600" y="3005640"/>
              <a:ext cx="1297800" cy="676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20200" y="2999520"/>
                <a:ext cx="1307880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/>
              <p14:cNvContentPartPr/>
              <p14:nvPr/>
            </p14:nvContentPartPr>
            <p14:xfrm>
              <a:off x="3101400" y="3669480"/>
              <a:ext cx="5939280" cy="9594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96000" y="3664800"/>
                <a:ext cx="5950440" cy="97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65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97038" y="796945"/>
            <a:ext cx="7564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FF00"/>
                </a:solidFill>
                <a:latin typeface="Open Sans" charset="0"/>
              </a:rPr>
              <a:t>msg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 = “I, KU</a:t>
            </a:r>
            <a:r>
              <a:rPr lang="en-US" sz="3600" baseline="-25000" dirty="0">
                <a:solidFill>
                  <a:srgbClr val="FFFF00"/>
                </a:solidFill>
                <a:latin typeface="Open Sans" charset="0"/>
              </a:rPr>
              <a:t>A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 (Alice), transfer coin </a:t>
            </a:r>
            <a:r>
              <a:rPr lang="en-US" sz="3600" i="1" dirty="0">
                <a:solidFill>
                  <a:srgbClr val="FFFF00"/>
                </a:solidFill>
                <a:latin typeface="Open Sans" charset="0"/>
              </a:rPr>
              <a:t>X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 to KU</a:t>
            </a:r>
            <a:r>
              <a:rPr lang="en-US" sz="3600" baseline="-25000" dirty="0">
                <a:solidFill>
                  <a:srgbClr val="FFFF00"/>
                </a:solidFill>
                <a:latin typeface="Open Sans" charset="0"/>
              </a:rPr>
              <a:t>B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 (Bob)”</a:t>
            </a: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endParaRPr lang="en-US" sz="3600" dirty="0" smtClean="0">
              <a:solidFill>
                <a:srgbClr val="FFFF00"/>
              </a:solidFill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Open Sans" charset="0"/>
              </a:rPr>
              <a:t>Send 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to ledger the message signed by Alice: (</a:t>
            </a:r>
            <a:r>
              <a:rPr lang="en-US" sz="3600" i="1" dirty="0" err="1">
                <a:solidFill>
                  <a:srgbClr val="FFFF00"/>
                </a:solidFill>
                <a:latin typeface="Open Sans" charset="0"/>
              </a:rPr>
              <a:t>msg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, E</a:t>
            </a:r>
            <a:r>
              <a:rPr lang="en-US" sz="3600" baseline="-25000" dirty="0">
                <a:solidFill>
                  <a:srgbClr val="FFFF00"/>
                </a:solidFill>
                <a:latin typeface="Open Sans" charset="0"/>
              </a:rPr>
              <a:t>KRA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(</a:t>
            </a:r>
            <a:r>
              <a:rPr lang="en-US" sz="3600" i="1" dirty="0" err="1">
                <a:solidFill>
                  <a:srgbClr val="FFFF00"/>
                </a:solidFill>
                <a:latin typeface="Open Sans" charset="0"/>
              </a:rPr>
              <a:t>msg</a:t>
            </a:r>
            <a:r>
              <a:rPr lang="en-US" sz="3600" dirty="0">
                <a:solidFill>
                  <a:srgbClr val="FFFF00"/>
                </a:solidFill>
                <a:latin typeface="Open Sans" charset="0"/>
              </a:rPr>
              <a:t>))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60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Random 100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This is a random sequence (choices on next slide).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[All teams may answer]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00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72728"/>
            <a:ext cx="3942579" cy="128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0101100001111011000011101110100000000111011000000011101101100101111100110111100100000111000000111011100000001110101001000101000001010000100111011101111111100110001011010100000010011001110001100000110101000011100101100110111010111111011000001001011101101000000011011011001110110010010110100111011111010001000110001101100011000100110100101000111010100001001010100101010011000101100001000000000110001011011111101001010010100011001101011001110101100111100100000010111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4221" y="72728"/>
            <a:ext cx="3942579" cy="128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01011010011010110000111011101010001001110110001000111011011001011011001101101001001001110010001110111001000011101010010001010100010100001001110111011010111001100010110101010000100110011100011001001101010000111001011001101110101110110110100010010111011010010000110110110011101100100101101001110110110100010001100011011000110001001101001010001110101000010010101001010100110001011000010010001001100010110110111010010100101000110011010110011101011001101001000100101111</a:t>
            </a:r>
            <a:endParaRPr lang="en-US" sz="32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0" y="1047960"/>
              <a:ext cx="9046080" cy="1645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1160" y="1040760"/>
                <a:ext cx="9064800" cy="16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32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4622957" cy="11888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</a:t>
            </a:r>
            <a:r>
              <a:rPr lang="en-US" b="1" dirty="0" smtClean="0"/>
              <a:t>Randomness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767"/>
          <a:stretch/>
        </p:blipFill>
        <p:spPr>
          <a:xfrm>
            <a:off x="6261510" y="18288"/>
            <a:ext cx="2906076" cy="5125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60544" y="96880"/>
            <a:ext cx="3475090" cy="1200328"/>
          </a:xfrm>
          <a:prstGeom prst="rect">
            <a:avLst/>
          </a:prstGeom>
          <a:solidFill>
            <a:schemeClr val="dk1">
              <a:alpha val="4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g-BG" sz="2400" dirty="0"/>
              <a:t>Андре́й </a:t>
            </a:r>
            <a:r>
              <a:rPr lang="bg-BG" sz="2400" dirty="0" smtClean="0"/>
              <a:t>Колмого́ров</a:t>
            </a:r>
            <a:endParaRPr lang="en-US" sz="2400" dirty="0" smtClean="0"/>
          </a:p>
          <a:p>
            <a:pPr algn="ctr"/>
            <a:r>
              <a:rPr lang="en-US" sz="2400" dirty="0" err="1" smtClean="0"/>
              <a:t>Andrey</a:t>
            </a:r>
            <a:r>
              <a:rPr lang="en-US" sz="2400" dirty="0" smtClean="0"/>
              <a:t> Kolmogorov (1903-1987)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26570" y="1615439"/>
            <a:ext cx="5934939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For a sequence 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dirty="0" smtClean="0"/>
              <a:t>, its </a:t>
            </a:r>
            <a:r>
              <a:rPr lang="en-US" sz="2800" b="1" dirty="0" smtClean="0"/>
              <a:t>Kolmogorov Complexity: </a:t>
            </a:r>
            <a:r>
              <a:rPr lang="en-US" sz="2800" b="1" i="1" dirty="0" smtClean="0">
                <a:latin typeface="Cambria Math"/>
                <a:cs typeface="Cambria Math"/>
              </a:rPr>
              <a:t>K</a:t>
            </a:r>
            <a:r>
              <a:rPr lang="en-US" sz="2800" dirty="0">
                <a:latin typeface="Cambria Math"/>
                <a:cs typeface="Cambria Math"/>
              </a:rPr>
              <a:t>(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dirty="0" smtClean="0">
                <a:latin typeface="Cambria Math"/>
                <a:cs typeface="Cambria Math"/>
              </a:rPr>
              <a:t>)</a:t>
            </a:r>
            <a:r>
              <a:rPr lang="en-US" sz="2800" dirty="0" smtClean="0"/>
              <a:t> = the length of the </a:t>
            </a:r>
            <a:r>
              <a:rPr lang="en-US" sz="2800" i="1" dirty="0" smtClean="0"/>
              <a:t>shortest</a:t>
            </a:r>
            <a:r>
              <a:rPr lang="en-US" sz="2800" dirty="0" smtClean="0"/>
              <a:t> description of 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63431" y="3179801"/>
            <a:ext cx="419566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sequence 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dirty="0" smtClean="0"/>
              <a:t> is random, </a:t>
            </a:r>
          </a:p>
          <a:p>
            <a:pPr algn="ctr"/>
            <a:r>
              <a:rPr lang="en-US" sz="2800" dirty="0" smtClean="0"/>
              <a:t>if </a:t>
            </a:r>
            <a:r>
              <a:rPr lang="en-US" sz="2800" i="1" dirty="0" smtClean="0">
                <a:latin typeface="Cambria Math"/>
                <a:cs typeface="Cambria Math"/>
              </a:rPr>
              <a:t>K</a:t>
            </a:r>
            <a:r>
              <a:rPr lang="en-US" sz="2800" dirty="0" smtClean="0">
                <a:latin typeface="Cambria Math"/>
                <a:cs typeface="Cambria Math"/>
              </a:rPr>
              <a:t>(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dirty="0" smtClean="0">
                <a:latin typeface="Cambria Math"/>
                <a:cs typeface="Cambria Math"/>
              </a:rPr>
              <a:t>) = |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dirty="0" smtClean="0">
                <a:latin typeface="Cambria Math"/>
                <a:cs typeface="Cambria Math"/>
              </a:rPr>
              <a:t>| + </a:t>
            </a:r>
            <a:r>
              <a:rPr lang="en-US" sz="2800" i="1" dirty="0" smtClean="0">
                <a:latin typeface="Cambria Math"/>
                <a:cs typeface="Cambria Math"/>
              </a:rPr>
              <a:t>C</a:t>
            </a:r>
            <a:endParaRPr lang="en-US" sz="2800" i="1" dirty="0">
              <a:latin typeface="Cambria Math"/>
              <a:cs typeface="Cambria Math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570" y="4293929"/>
            <a:ext cx="53521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(This is a somewhat informal version. A real definition would need to be more careful about stating this asymptotically.) 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5517796" y="3867017"/>
            <a:ext cx="3417838" cy="1200328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FF00"/>
                </a:solidFill>
              </a:rPr>
              <a:t>“He </a:t>
            </a:r>
            <a:r>
              <a:rPr lang="en-US" sz="2400" dirty="0">
                <a:solidFill>
                  <a:srgbClr val="FFFF00"/>
                </a:solidFill>
              </a:rPr>
              <a:t>was to probability theory what Euclid was to geometry</a:t>
            </a:r>
            <a:r>
              <a:rPr lang="en-US" sz="2400" dirty="0" smtClean="0">
                <a:solidFill>
                  <a:srgbClr val="FFFF00"/>
                </a:solidFill>
              </a:rPr>
              <a:t>.” (Peter Lax)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Kolmogorov Complexities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dirty="0" smtClean="0"/>
              <a:t> = </a:t>
            </a:r>
            <a:r>
              <a:rPr lang="en-US" b="1" dirty="0" smtClean="0">
                <a:latin typeface="PT Sans"/>
                <a:cs typeface="PT Sans"/>
              </a:rPr>
              <a:t>000000000000000…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i="1" dirty="0" smtClean="0">
              <a:latin typeface="Cambria Math"/>
              <a:cs typeface="Cambria Math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Kolmogorov Complexities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dirty="0" smtClean="0"/>
              <a:t> = </a:t>
            </a:r>
            <a:r>
              <a:rPr lang="en-US" b="1" dirty="0" smtClean="0">
                <a:latin typeface="PT Sans"/>
                <a:cs typeface="PT Sans"/>
              </a:rPr>
              <a:t>000000000000000…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description = “N repeated </a:t>
            </a:r>
            <a:r>
              <a:rPr lang="en-US" b="1" dirty="0" smtClean="0">
                <a:latin typeface="PT Sans"/>
                <a:cs typeface="PT Sans"/>
              </a:rPr>
              <a:t>0</a:t>
            </a:r>
            <a:r>
              <a:rPr lang="en-US" dirty="0" smtClean="0"/>
              <a:t>s”</a:t>
            </a:r>
          </a:p>
          <a:p>
            <a:pPr marL="0" indent="0">
              <a:buNone/>
            </a:pPr>
            <a:r>
              <a:rPr lang="en-US" i="1" dirty="0" smtClean="0">
                <a:latin typeface="Cambria Math"/>
                <a:cs typeface="Cambria Math"/>
              </a:rPr>
              <a:t>		K</a:t>
            </a:r>
            <a:r>
              <a:rPr lang="en-US" dirty="0">
                <a:latin typeface="Cambria Math"/>
                <a:cs typeface="Cambria Math"/>
              </a:rPr>
              <a:t>(</a:t>
            </a:r>
            <a:r>
              <a:rPr lang="en-US" i="1" dirty="0">
                <a:latin typeface="Cambria Math"/>
                <a:cs typeface="Cambria Math"/>
              </a:rPr>
              <a:t>s</a:t>
            </a:r>
            <a:r>
              <a:rPr lang="en-US" dirty="0">
                <a:latin typeface="Cambria Math"/>
                <a:cs typeface="Cambria Math"/>
              </a:rPr>
              <a:t>) = </a:t>
            </a:r>
            <a:r>
              <a:rPr lang="en-US" dirty="0" smtClean="0">
                <a:latin typeface="Cambria Math"/>
                <a:cs typeface="Cambria Math"/>
              </a:rPr>
              <a:t>log |</a:t>
            </a:r>
            <a:r>
              <a:rPr lang="en-US" i="1" dirty="0" smtClean="0">
                <a:latin typeface="Cambria Math"/>
                <a:cs typeface="Cambria Math"/>
              </a:rPr>
              <a:t>s</a:t>
            </a:r>
            <a:r>
              <a:rPr lang="en-US" dirty="0" smtClean="0">
                <a:latin typeface="Cambria Math"/>
                <a:cs typeface="Cambria Math"/>
              </a:rPr>
              <a:t>| + </a:t>
            </a:r>
            <a:r>
              <a:rPr lang="en-US" i="1" dirty="0" smtClean="0">
                <a:latin typeface="Cambria Math"/>
                <a:cs typeface="Cambria Math"/>
              </a:rPr>
              <a:t>C</a:t>
            </a:r>
            <a:r>
              <a:rPr lang="en-US" baseline="-25000" dirty="0" smtClean="0">
                <a:latin typeface="Cambria Math"/>
                <a:cs typeface="Cambria Math"/>
              </a:rPr>
              <a:t>1</a:t>
            </a:r>
            <a:r>
              <a:rPr lang="en-US" dirty="0" smtClean="0">
                <a:latin typeface="Cambria Math"/>
                <a:cs typeface="Cambria Math"/>
              </a:rPr>
              <a:t> &lt; |</a:t>
            </a:r>
            <a:r>
              <a:rPr lang="en-US" i="1" dirty="0">
                <a:latin typeface="Cambria Math"/>
                <a:cs typeface="Cambria Math"/>
              </a:rPr>
              <a:t>s</a:t>
            </a:r>
            <a:r>
              <a:rPr lang="en-US" dirty="0">
                <a:latin typeface="Cambria Math"/>
                <a:cs typeface="Cambria Math"/>
              </a:rPr>
              <a:t>| + </a:t>
            </a:r>
            <a:r>
              <a:rPr lang="en-US" i="1" dirty="0" smtClean="0">
                <a:latin typeface="Cambria Math"/>
                <a:cs typeface="Cambria Math"/>
              </a:rPr>
              <a:t>C</a:t>
            </a:r>
            <a:r>
              <a:rPr lang="en-US" dirty="0"/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81001" y="3379807"/>
            <a:ext cx="378199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Definitely NOT RANDOM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6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Kolmogorov Complexities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Cambria Math"/>
                <a:cs typeface="Cambria Math"/>
              </a:rPr>
              <a:t>t </a:t>
            </a:r>
            <a:r>
              <a:rPr lang="en-US" dirty="0"/>
              <a:t>= </a:t>
            </a:r>
            <a:r>
              <a:rPr lang="en-US" b="1" dirty="0" smtClean="0">
                <a:latin typeface="PT Sans"/>
                <a:cs typeface="PT Sans"/>
              </a:rPr>
              <a:t>010011000111000011110000011111…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Kolmogorov Complexities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latin typeface="Cambria Math"/>
                <a:cs typeface="Cambria Math"/>
              </a:rPr>
              <a:t>s</a:t>
            </a:r>
            <a:r>
              <a:rPr lang="en-US" i="1" dirty="0" smtClean="0">
                <a:latin typeface="Cambria Math"/>
                <a:cs typeface="Cambria Math"/>
              </a:rPr>
              <a:t> </a:t>
            </a:r>
            <a:r>
              <a:rPr lang="en-US" dirty="0"/>
              <a:t>= </a:t>
            </a:r>
            <a:r>
              <a:rPr lang="en-US" b="1" dirty="0" smtClean="0">
                <a:latin typeface="PT Sans"/>
                <a:cs typeface="PT Sans"/>
              </a:rPr>
              <a:t>010011000111000011110000011111…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9953" y="1829995"/>
            <a:ext cx="77336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description = </a:t>
            </a:r>
          </a:p>
          <a:p>
            <a:r>
              <a:rPr lang="en-US" dirty="0">
                <a:latin typeface="Lucida Console"/>
                <a:cs typeface="Lucida Console"/>
              </a:rPr>
              <a:t>	    </a:t>
            </a:r>
            <a:r>
              <a:rPr lang="en-US" dirty="0" smtClean="0">
                <a:latin typeface="Lucida Console"/>
                <a:cs typeface="Lucida Console"/>
              </a:rPr>
              <a:t>“s </a:t>
            </a:r>
            <a:r>
              <a:rPr lang="en-US" dirty="0">
                <a:latin typeface="Lucida Console"/>
                <a:cs typeface="Lucida Console"/>
              </a:rPr>
              <a:t>= “”; </a:t>
            </a:r>
          </a:p>
          <a:p>
            <a:r>
              <a:rPr lang="en-US" dirty="0">
                <a:latin typeface="Lucida Console"/>
                <a:cs typeface="Lucida Console"/>
              </a:rPr>
              <a:t>        </a:t>
            </a:r>
            <a:r>
              <a:rPr lang="en-US" dirty="0" smtClean="0">
                <a:latin typeface="Lucida Console"/>
                <a:cs typeface="Lucida Console"/>
              </a:rPr>
              <a:t>for </a:t>
            </a:r>
            <a:r>
              <a:rPr lang="en-US" dirty="0">
                <a:latin typeface="Lucida Console"/>
                <a:cs typeface="Lucida Console"/>
              </a:rPr>
              <a:t>(</a:t>
            </a:r>
            <a:r>
              <a:rPr lang="en-US" dirty="0" err="1">
                <a:latin typeface="Lucida Console"/>
                <a:cs typeface="Lucida Console"/>
              </a:rPr>
              <a:t>i</a:t>
            </a:r>
            <a:r>
              <a:rPr lang="en-US" dirty="0">
                <a:latin typeface="Lucida Console"/>
                <a:cs typeface="Lucida Console"/>
              </a:rPr>
              <a:t> = 1; </a:t>
            </a:r>
            <a:r>
              <a:rPr lang="en-US" dirty="0" err="1">
                <a:latin typeface="Lucida Console"/>
                <a:cs typeface="Lucida Console"/>
              </a:rPr>
              <a:t>i</a:t>
            </a:r>
            <a:r>
              <a:rPr lang="en-US" dirty="0">
                <a:latin typeface="Lucida Console"/>
                <a:cs typeface="Lucida Console"/>
              </a:rPr>
              <a:t> &lt; </a:t>
            </a:r>
            <a:r>
              <a:rPr lang="en-US" b="1" i="1" dirty="0">
                <a:latin typeface="Lucida Console"/>
                <a:cs typeface="Lucida Console"/>
              </a:rPr>
              <a:t>N</a:t>
            </a:r>
            <a:r>
              <a:rPr lang="en-US" dirty="0">
                <a:latin typeface="Lucida Console"/>
                <a:cs typeface="Lucida Console"/>
              </a:rPr>
              <a:t>; </a:t>
            </a:r>
            <a:r>
              <a:rPr lang="en-US" dirty="0" err="1">
                <a:latin typeface="Lucida Console"/>
                <a:cs typeface="Lucida Console"/>
              </a:rPr>
              <a:t>i</a:t>
            </a:r>
            <a:r>
              <a:rPr lang="en-US" dirty="0">
                <a:latin typeface="Lucida Console"/>
                <a:cs typeface="Lucida Console"/>
              </a:rPr>
              <a:t>++) { </a:t>
            </a:r>
          </a:p>
          <a:p>
            <a:r>
              <a:rPr lang="en-US" dirty="0">
                <a:latin typeface="Lucida Console"/>
                <a:cs typeface="Lucida Console"/>
              </a:rPr>
              <a:t>           </a:t>
            </a:r>
            <a:r>
              <a:rPr lang="en-US" dirty="0" smtClean="0">
                <a:latin typeface="Lucida Console"/>
                <a:cs typeface="Lucida Console"/>
              </a:rPr>
              <a:t>for </a:t>
            </a:r>
            <a:r>
              <a:rPr lang="en-US" dirty="0">
                <a:latin typeface="Lucida Console"/>
                <a:cs typeface="Lucida Console"/>
              </a:rPr>
              <a:t>(j = 0; j &lt; </a:t>
            </a:r>
            <a:r>
              <a:rPr lang="en-US" dirty="0" err="1">
                <a:latin typeface="Lucida Console"/>
                <a:cs typeface="Lucida Console"/>
              </a:rPr>
              <a:t>i</a:t>
            </a:r>
            <a:r>
              <a:rPr lang="en-US" dirty="0">
                <a:latin typeface="Lucida Console"/>
                <a:cs typeface="Lucida Console"/>
              </a:rPr>
              <a:t>; j++) </a:t>
            </a:r>
            <a:r>
              <a:rPr lang="en-US" dirty="0" smtClean="0">
                <a:latin typeface="Lucida Console"/>
                <a:cs typeface="Lucida Console"/>
              </a:rPr>
              <a:t>s += </a:t>
            </a:r>
            <a:r>
              <a:rPr lang="en-US" dirty="0">
                <a:latin typeface="Lucida Console"/>
                <a:cs typeface="Lucida Console"/>
              </a:rPr>
              <a:t>‘0’;  </a:t>
            </a:r>
          </a:p>
          <a:p>
            <a:r>
              <a:rPr lang="en-US" dirty="0">
                <a:latin typeface="Lucida Console"/>
                <a:cs typeface="Lucida Console"/>
              </a:rPr>
              <a:t>           </a:t>
            </a:r>
            <a:r>
              <a:rPr lang="en-US" dirty="0" smtClean="0">
                <a:latin typeface="Lucida Console"/>
                <a:cs typeface="Lucida Console"/>
              </a:rPr>
              <a:t>for </a:t>
            </a:r>
            <a:r>
              <a:rPr lang="en-US" dirty="0">
                <a:latin typeface="Lucida Console"/>
                <a:cs typeface="Lucida Console"/>
              </a:rPr>
              <a:t>(j = 0; j &lt; </a:t>
            </a:r>
            <a:r>
              <a:rPr lang="en-US" dirty="0" err="1">
                <a:latin typeface="Lucida Console"/>
                <a:cs typeface="Lucida Console"/>
              </a:rPr>
              <a:t>i</a:t>
            </a:r>
            <a:r>
              <a:rPr lang="en-US" dirty="0">
                <a:latin typeface="Lucida Console"/>
                <a:cs typeface="Lucida Console"/>
              </a:rPr>
              <a:t>; j++) </a:t>
            </a:r>
            <a:r>
              <a:rPr lang="en-US" dirty="0" smtClean="0">
                <a:latin typeface="Lucida Console"/>
                <a:cs typeface="Lucida Console"/>
              </a:rPr>
              <a:t>s += </a:t>
            </a:r>
            <a:r>
              <a:rPr lang="en-US" dirty="0">
                <a:latin typeface="Lucida Console"/>
                <a:cs typeface="Lucida Console"/>
              </a:rPr>
              <a:t>‘1’; </a:t>
            </a:r>
            <a:r>
              <a:rPr lang="en-US" dirty="0" smtClean="0">
                <a:latin typeface="Lucida Console"/>
                <a:cs typeface="Lucida Console"/>
              </a:rPr>
              <a:t>}</a:t>
            </a:r>
            <a:r>
              <a:rPr lang="en-US" dirty="0">
                <a:latin typeface="Lucida Console"/>
                <a:cs typeface="Lucida Console"/>
              </a:rPr>
              <a:t>”</a:t>
            </a:r>
          </a:p>
          <a:p>
            <a:endParaRPr lang="en-US" sz="2800" i="1" dirty="0" smtClean="0">
              <a:latin typeface="Cambria Math"/>
              <a:cs typeface="Cambria Math"/>
            </a:endParaRPr>
          </a:p>
          <a:p>
            <a:r>
              <a:rPr lang="en-US" sz="2800" i="1" dirty="0" smtClean="0">
                <a:latin typeface="Cambria Math"/>
                <a:cs typeface="Cambria Math"/>
              </a:rPr>
              <a:t>K</a:t>
            </a:r>
            <a:r>
              <a:rPr lang="en-US" sz="2800" dirty="0">
                <a:latin typeface="Cambria Math"/>
                <a:cs typeface="Cambria Math"/>
              </a:rPr>
              <a:t>(</a:t>
            </a:r>
            <a:r>
              <a:rPr lang="en-US" sz="2800" i="1" dirty="0">
                <a:latin typeface="Cambria Math"/>
                <a:cs typeface="Cambria Math"/>
              </a:rPr>
              <a:t>s</a:t>
            </a:r>
            <a:r>
              <a:rPr lang="en-US" sz="2800" dirty="0">
                <a:latin typeface="Cambria Math"/>
                <a:cs typeface="Cambria Math"/>
              </a:rPr>
              <a:t>) = log |</a:t>
            </a:r>
            <a:r>
              <a:rPr lang="en-US" sz="2800" i="1" dirty="0">
                <a:latin typeface="Cambria Math"/>
                <a:cs typeface="Cambria Math"/>
              </a:rPr>
              <a:t>s</a:t>
            </a:r>
            <a:r>
              <a:rPr lang="en-US" sz="2800" dirty="0">
                <a:latin typeface="Cambria Math"/>
                <a:cs typeface="Cambria Math"/>
              </a:rPr>
              <a:t>| + </a:t>
            </a:r>
            <a:r>
              <a:rPr lang="en-US" sz="2800" i="1" dirty="0">
                <a:latin typeface="Cambria Math"/>
                <a:cs typeface="Cambria Math"/>
              </a:rPr>
              <a:t>C</a:t>
            </a:r>
            <a:r>
              <a:rPr lang="en-US" sz="2800" baseline="-25000" dirty="0">
                <a:latin typeface="Cambria Math"/>
                <a:cs typeface="Cambria Math"/>
              </a:rPr>
              <a:t>1</a:t>
            </a:r>
            <a:r>
              <a:rPr lang="en-US" sz="2800" dirty="0">
                <a:latin typeface="Cambria Math"/>
                <a:cs typeface="Cambria Math"/>
              </a:rPr>
              <a:t> &lt; |</a:t>
            </a:r>
            <a:r>
              <a:rPr lang="en-US" sz="2800" i="1" dirty="0">
                <a:latin typeface="Cambria Math"/>
                <a:cs typeface="Cambria Math"/>
              </a:rPr>
              <a:t>s</a:t>
            </a:r>
            <a:r>
              <a:rPr lang="en-US" sz="2800" dirty="0">
                <a:latin typeface="Cambria Math"/>
                <a:cs typeface="Cambria Math"/>
              </a:rPr>
              <a:t>| + </a:t>
            </a:r>
            <a:r>
              <a:rPr lang="en-US" sz="2800" i="1" dirty="0">
                <a:latin typeface="Cambria Math"/>
                <a:cs typeface="Cambria Math"/>
              </a:rPr>
              <a:t>C</a:t>
            </a:r>
            <a:endParaRPr lang="en-US" sz="2000" i="1" dirty="0">
              <a:latin typeface="Cambria Math"/>
              <a:cs typeface="Cambria Mat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1001" y="4380965"/>
            <a:ext cx="378199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Definitely NOT RANDOM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55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68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Random 200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The smallest natural number that cannot be described in eleven words.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0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70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Random 300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Given a sequence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, it is this hard to compute its </a:t>
            </a:r>
            <a:r>
              <a:rPr lang="en-US" sz="5400" dirty="0" err="1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Kolomorgov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complexity 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sz="5400" i="1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s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Cambria Math" charset="0"/>
                <a:ea typeface="Cambria Math" charset="0"/>
                <a:cs typeface="Cambria Math" charset="0"/>
              </a:rPr>
              <a:t>)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73</a:t>
            </a:fld>
            <a:endParaRPr lang="en-US"/>
          </a:p>
        </p:txBody>
      </p:sp>
      <p:pic>
        <p:nvPicPr>
          <p:cNvPr id="3" name="Picture 2" descr="Screen Shot 2015-01-25 at 6.38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2" y="210458"/>
            <a:ext cx="8905941" cy="357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4273" y="3874914"/>
            <a:ext cx="8387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How many times does one need to write “verifiably random” to be convincing?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761" y="4275074"/>
            <a:ext cx="7012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Bonus: What specification is this excerpt from?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74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Random 400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62607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Dual-EC PRNG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5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0-02 at 8.1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7" y="370502"/>
            <a:ext cx="4990084" cy="261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381" y="119387"/>
            <a:ext cx="4990055" cy="8572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 smtClean="0"/>
              <a:t>September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7" name="Picture 6" descr="Screen Shot 2013-10-02 at 8.15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68" y="1739819"/>
            <a:ext cx="4244417" cy="3027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3-10-02 at 8.15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2" y="2984924"/>
            <a:ext cx="3638658" cy="201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4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77</a:t>
            </a:fld>
            <a:endParaRPr lang="en-US"/>
          </a:p>
        </p:txBody>
      </p:sp>
      <p:pic>
        <p:nvPicPr>
          <p:cNvPr id="3" name="Picture 2" descr="Screen Shot 2015-01-26 at 10.39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" y="47892"/>
            <a:ext cx="5152573" cy="499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1-26 at 10.41.16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78" y="47892"/>
            <a:ext cx="3782822" cy="299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44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Dual-EC PRNG 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7166" y="2411710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3600" baseline="-250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577890"/>
            <a:ext cx="3407152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 </a:t>
            </a:r>
            <a:r>
              <a:rPr lang="en-US" sz="4000" baseline="-25000" dirty="0" smtClean="0">
                <a:latin typeface="Cambria Math"/>
                <a:cs typeface="Cambria Math"/>
              </a:rPr>
              <a:t>+1</a:t>
            </a:r>
            <a:r>
              <a:rPr lang="en-US" sz="4000" i="1" dirty="0" smtClean="0">
                <a:latin typeface="Cambria Math"/>
                <a:cs typeface="Cambria Math"/>
              </a:rPr>
              <a:t>=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 smtClean="0">
                <a:latin typeface="Cambria Math"/>
                <a:cs typeface="Cambria Math"/>
              </a:rPr>
              <a:t>P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cxnSp>
        <p:nvCxnSpPr>
          <p:cNvPr id="13" name="Curved Connector 12"/>
          <p:cNvCxnSpPr>
            <a:stCxn id="10" idx="0"/>
            <a:endCxn id="11" idx="0"/>
          </p:cNvCxnSpPr>
          <p:nvPr/>
        </p:nvCxnSpPr>
        <p:spPr>
          <a:xfrm rot="16200000" flipH="1" flipV="1">
            <a:off x="3302981" y="1269505"/>
            <a:ext cx="166180" cy="2450589"/>
          </a:xfrm>
          <a:prstGeom prst="curvedConnector3">
            <a:avLst>
              <a:gd name="adj1" fmla="val -137562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1" idx="2"/>
            <a:endCxn id="10" idx="2"/>
          </p:cNvCxnSpPr>
          <p:nvPr/>
        </p:nvCxnSpPr>
        <p:spPr>
          <a:xfrm rot="5400000" flipH="1" flipV="1">
            <a:off x="3272202" y="1946614"/>
            <a:ext cx="227735" cy="2450589"/>
          </a:xfrm>
          <a:prstGeom prst="curvedConnector3">
            <a:avLst>
              <a:gd name="adj1" fmla="val -100380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2476" y="1007421"/>
            <a:ext cx="3354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0</a:t>
            </a:r>
            <a:r>
              <a:rPr lang="en-US" sz="3600" dirty="0" smtClean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sz="3600" baseline="-25000" dirty="0">
                <a:solidFill>
                  <a:srgbClr val="FFFF00"/>
                </a:solidFill>
                <a:latin typeface="Cambria Math"/>
                <a:cs typeface="Cambria Math"/>
                <a:sym typeface="Wingdings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cs typeface="Cambria Math"/>
                <a:sym typeface="Wingdings"/>
              </a:rPr>
              <a:t>randomness</a:t>
            </a:r>
            <a:endParaRPr lang="en-US" sz="3600" dirty="0">
              <a:solidFill>
                <a:srgbClr val="FFFF00"/>
              </a:solidFill>
              <a:cs typeface="Cambria Math"/>
            </a:endParaRPr>
          </a:p>
        </p:txBody>
      </p:sp>
      <p:cxnSp>
        <p:nvCxnSpPr>
          <p:cNvPr id="28" name="Curved Connector 27"/>
          <p:cNvCxnSpPr>
            <a:endCxn id="11" idx="0"/>
          </p:cNvCxnSpPr>
          <p:nvPr/>
        </p:nvCxnSpPr>
        <p:spPr>
          <a:xfrm>
            <a:off x="1066804" y="1543051"/>
            <a:ext cx="1093972" cy="1034839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89979" y="4012997"/>
            <a:ext cx="38655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Update Internal State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70287" y="995689"/>
            <a:ext cx="3605274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Cambria Math"/>
                <a:cs typeface="Cambria Math"/>
              </a:rPr>
              <a:t>P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Cambria Math"/>
                <a:cs typeface="Cambria Math"/>
              </a:rPr>
              <a:t>Q</a:t>
            </a:r>
            <a:r>
              <a:rPr lang="en-US" sz="2800" dirty="0" smtClean="0"/>
              <a:t> are </a:t>
            </a:r>
            <a:r>
              <a:rPr lang="en-US" sz="2800" b="1" dirty="0" smtClean="0"/>
              <a:t>random</a:t>
            </a:r>
            <a:r>
              <a:rPr lang="en-US" sz="2800" dirty="0" smtClean="0"/>
              <a:t> points on </a:t>
            </a:r>
            <a:r>
              <a:rPr lang="en-US" sz="2800" b="1" dirty="0" smtClean="0"/>
              <a:t>P-256</a:t>
            </a:r>
            <a:r>
              <a:rPr lang="en-US" sz="2800" dirty="0" smtClean="0"/>
              <a:t>.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72038" y="4012997"/>
            <a:ext cx="38218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Generate Output </a:t>
            </a:r>
            <a:r>
              <a:rPr lang="en-US" sz="3200" b="1" dirty="0">
                <a:solidFill>
                  <a:srgbClr val="FFFF00"/>
                </a:solidFill>
              </a:rPr>
              <a:t>B</a:t>
            </a:r>
            <a:r>
              <a:rPr lang="en-US" sz="3200" b="1" dirty="0" smtClean="0">
                <a:solidFill>
                  <a:srgbClr val="FFFF00"/>
                </a:solidFill>
              </a:rPr>
              <a:t>its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73451" y="2386715"/>
            <a:ext cx="2997886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i="1" dirty="0" err="1" smtClean="0">
                <a:latin typeface="Cambria Math"/>
                <a:cs typeface="Cambria Math"/>
              </a:rPr>
              <a:t>r</a:t>
            </a:r>
            <a:r>
              <a:rPr lang="en-US" sz="4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4000" i="1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=</a:t>
            </a:r>
            <a:r>
              <a:rPr lang="en-US" sz="4000" i="1" dirty="0" smtClean="0">
                <a:latin typeface="Cambria Math"/>
                <a:cs typeface="Cambria Math"/>
              </a:rPr>
              <a:t>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>
                <a:latin typeface="Cambria Math"/>
                <a:cs typeface="Cambria Math"/>
              </a:rPr>
              <a:t>Q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cxnSp>
        <p:nvCxnSpPr>
          <p:cNvPr id="17" name="Curved Connector 16"/>
          <p:cNvCxnSpPr>
            <a:stCxn id="10" idx="3"/>
            <a:endCxn id="16" idx="1"/>
          </p:cNvCxnSpPr>
          <p:nvPr/>
        </p:nvCxnSpPr>
        <p:spPr>
          <a:xfrm>
            <a:off x="4845564" y="2734876"/>
            <a:ext cx="627887" cy="5782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5862576" y="3027843"/>
            <a:ext cx="589661" cy="891457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3586" y="3036348"/>
            <a:ext cx="24309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16 least significant bits of </a:t>
            </a:r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400" dirty="0" err="1" smtClean="0">
                <a:solidFill>
                  <a:srgbClr val="FFFF00"/>
                </a:solidFill>
              </a:rPr>
              <a:t>’s</a:t>
            </a:r>
            <a:r>
              <a:rPr lang="en-US" sz="2400" dirty="0" smtClean="0">
                <a:solidFill>
                  <a:srgbClr val="FFFF00"/>
                </a:solidFill>
              </a:rPr>
              <a:t> x-coordinate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/>
      <p:bldP spid="16" grpId="0" animBg="1"/>
      <p:bldP spid="1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5062331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According to Newsweek, this is Satoshi </a:t>
            </a:r>
            <a:r>
              <a:rPr lang="en-US" sz="5400" dirty="0" err="1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Nakamoto’s</a:t>
            </a:r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 real name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351" y="273118"/>
            <a:ext cx="3370609" cy="44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0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79</a:t>
            </a:fld>
            <a:endParaRPr lang="en-US"/>
          </a:p>
        </p:txBody>
      </p:sp>
      <p:pic>
        <p:nvPicPr>
          <p:cNvPr id="3" name="Picture 2" descr="Screen Shot 2015-01-26 at 10.44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4" y="199571"/>
            <a:ext cx="7442973" cy="456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32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80</a:t>
            </a:fld>
            <a:endParaRPr lang="en-US"/>
          </a:p>
        </p:txBody>
      </p:sp>
      <p:pic>
        <p:nvPicPr>
          <p:cNvPr id="3" name="Picture 2" descr="Screen Shot 2015-01-26 at 10.44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4" y="199571"/>
            <a:ext cx="7442973" cy="456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5-01-26 at 10.44.35 AM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71" y="774278"/>
            <a:ext cx="6098077" cy="369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4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6564" y="989557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3600" baseline="-250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98" y="1155737"/>
            <a:ext cx="3407152" cy="656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 </a:t>
            </a:r>
            <a:r>
              <a:rPr lang="en-US" sz="4000" baseline="-25000" dirty="0" smtClean="0">
                <a:latin typeface="Cambria Math"/>
                <a:cs typeface="Cambria Math"/>
              </a:rPr>
              <a:t>+1</a:t>
            </a:r>
            <a:r>
              <a:rPr lang="en-US" sz="4000" i="1" dirty="0" smtClean="0">
                <a:latin typeface="Cambria Math"/>
                <a:cs typeface="Cambria Math"/>
              </a:rPr>
              <a:t>=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 smtClean="0">
                <a:latin typeface="Cambria Math"/>
                <a:cs typeface="Cambria Math"/>
              </a:rPr>
              <a:t>P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cxnSp>
        <p:nvCxnSpPr>
          <p:cNvPr id="13" name="Curved Connector 12"/>
          <p:cNvCxnSpPr>
            <a:stCxn id="10" idx="0"/>
            <a:endCxn id="11" idx="0"/>
          </p:cNvCxnSpPr>
          <p:nvPr/>
        </p:nvCxnSpPr>
        <p:spPr>
          <a:xfrm rot="16200000" flipH="1" flipV="1">
            <a:off x="3302379" y="-152648"/>
            <a:ext cx="166180" cy="2450589"/>
          </a:xfrm>
          <a:prstGeom prst="curvedConnector3">
            <a:avLst>
              <a:gd name="adj1" fmla="val -137562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1" idx="2"/>
            <a:endCxn id="10" idx="2"/>
          </p:cNvCxnSpPr>
          <p:nvPr/>
        </p:nvCxnSpPr>
        <p:spPr>
          <a:xfrm rot="5400000" flipH="1" flipV="1">
            <a:off x="3297248" y="498813"/>
            <a:ext cx="176439" cy="2450589"/>
          </a:xfrm>
          <a:prstGeom prst="curvedConnector3">
            <a:avLst>
              <a:gd name="adj1" fmla="val -129563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6598" y="148111"/>
            <a:ext cx="55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0</a:t>
            </a:r>
            <a:endParaRPr lang="en-US" sz="3600" dirty="0">
              <a:solidFill>
                <a:srgbClr val="FFFF00"/>
              </a:solidFill>
              <a:cs typeface="Cambria Math"/>
            </a:endParaRPr>
          </a:p>
        </p:txBody>
      </p:sp>
      <p:cxnSp>
        <p:nvCxnSpPr>
          <p:cNvPr id="28" name="Curved Connector 27"/>
          <p:cNvCxnSpPr>
            <a:endCxn id="11" idx="0"/>
          </p:cNvCxnSpPr>
          <p:nvPr/>
        </p:nvCxnSpPr>
        <p:spPr>
          <a:xfrm>
            <a:off x="1054939" y="444064"/>
            <a:ext cx="1105235" cy="711673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4844962" y="1312723"/>
            <a:ext cx="627887" cy="7347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5861974" y="1632903"/>
            <a:ext cx="589661" cy="891457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2983" y="1641408"/>
            <a:ext cx="2681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16 least significant bits of </a:t>
            </a:r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400" dirty="0" err="1" smtClean="0">
                <a:solidFill>
                  <a:srgbClr val="FFFF00"/>
                </a:solidFill>
              </a:rPr>
              <a:t>’s</a:t>
            </a:r>
            <a:r>
              <a:rPr lang="en-US" sz="2400" dirty="0" smtClean="0">
                <a:solidFill>
                  <a:srgbClr val="FFFF00"/>
                </a:solidFill>
              </a:rPr>
              <a:t> x-</a:t>
            </a:r>
            <a:r>
              <a:rPr lang="en-US" sz="2400" dirty="0" err="1" smtClean="0">
                <a:solidFill>
                  <a:srgbClr val="FFFF00"/>
                </a:solidFill>
              </a:rPr>
              <a:t>coord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47712" y="1593529"/>
            <a:ext cx="320675" cy="42863"/>
          </a:xfrm>
          <a:custGeom>
            <a:avLst/>
            <a:gdLst>
              <a:gd name="T0" fmla="+- 0 16283 15413"/>
              <a:gd name="T1" fmla="*/ T0 w 891"/>
              <a:gd name="T2" fmla="+- 0 11191 11067"/>
              <a:gd name="T3" fmla="*/ 11191 h 162"/>
              <a:gd name="T4" fmla="+- 0 16288 15413"/>
              <a:gd name="T5" fmla="*/ T4 w 891"/>
              <a:gd name="T6" fmla="+- 0 11186 11067"/>
              <a:gd name="T7" fmla="*/ 11186 h 162"/>
              <a:gd name="T8" fmla="+- 0 16309 15413"/>
              <a:gd name="T9" fmla="*/ T8 w 891"/>
              <a:gd name="T10" fmla="+- 0 11187 11067"/>
              <a:gd name="T11" fmla="*/ 11187 h 162"/>
              <a:gd name="T12" fmla="+- 0 16303 15413"/>
              <a:gd name="T13" fmla="*/ T12 w 891"/>
              <a:gd name="T14" fmla="+- 0 11169 11067"/>
              <a:gd name="T15" fmla="*/ 11169 h 162"/>
              <a:gd name="T16" fmla="+- 0 16295 15413"/>
              <a:gd name="T17" fmla="*/ T16 w 891"/>
              <a:gd name="T18" fmla="+- 0 11147 11067"/>
              <a:gd name="T19" fmla="*/ 11147 h 162"/>
              <a:gd name="T20" fmla="+- 0 16271 15413"/>
              <a:gd name="T21" fmla="*/ T20 w 891"/>
              <a:gd name="T22" fmla="+- 0 11130 11067"/>
              <a:gd name="T23" fmla="*/ 11130 h 162"/>
              <a:gd name="T24" fmla="+- 0 16251 15413"/>
              <a:gd name="T25" fmla="*/ T24 w 891"/>
              <a:gd name="T26" fmla="+- 0 11119 11067"/>
              <a:gd name="T27" fmla="*/ 11119 h 162"/>
              <a:gd name="T28" fmla="+- 0 16220 15413"/>
              <a:gd name="T29" fmla="*/ T28 w 891"/>
              <a:gd name="T30" fmla="+- 0 11102 11067"/>
              <a:gd name="T31" fmla="*/ 11102 h 162"/>
              <a:gd name="T32" fmla="+- 0 16189 15413"/>
              <a:gd name="T33" fmla="*/ T32 w 891"/>
              <a:gd name="T34" fmla="+- 0 11092 11067"/>
              <a:gd name="T35" fmla="*/ 11092 h 162"/>
              <a:gd name="T36" fmla="+- 0 16155 15413"/>
              <a:gd name="T37" fmla="*/ T36 w 891"/>
              <a:gd name="T38" fmla="+- 0 11084 11067"/>
              <a:gd name="T39" fmla="*/ 11084 h 162"/>
              <a:gd name="T40" fmla="+- 0 16111 15413"/>
              <a:gd name="T41" fmla="*/ T40 w 891"/>
              <a:gd name="T42" fmla="+- 0 11074 11067"/>
              <a:gd name="T43" fmla="*/ 11074 h 162"/>
              <a:gd name="T44" fmla="+- 0 16067 15413"/>
              <a:gd name="T45" fmla="*/ T44 w 891"/>
              <a:gd name="T46" fmla="+- 0 11068 11067"/>
              <a:gd name="T47" fmla="*/ 11068 h 162"/>
              <a:gd name="T48" fmla="+- 0 16022 15413"/>
              <a:gd name="T49" fmla="*/ T48 w 891"/>
              <a:gd name="T50" fmla="+- 0 11067 11067"/>
              <a:gd name="T51" fmla="*/ 11067 h 162"/>
              <a:gd name="T52" fmla="+- 0 15980 15413"/>
              <a:gd name="T53" fmla="*/ T52 w 891"/>
              <a:gd name="T54" fmla="+- 0 11066 11067"/>
              <a:gd name="T55" fmla="*/ 11066 h 162"/>
              <a:gd name="T56" fmla="+- 0 15945 15413"/>
              <a:gd name="T57" fmla="*/ T56 w 891"/>
              <a:gd name="T58" fmla="+- 0 11070 11067"/>
              <a:gd name="T59" fmla="*/ 11070 h 162"/>
              <a:gd name="T60" fmla="+- 0 15907 15413"/>
              <a:gd name="T61" fmla="*/ T60 w 891"/>
              <a:gd name="T62" fmla="+- 0 11088 11067"/>
              <a:gd name="T63" fmla="*/ 11088 h 162"/>
              <a:gd name="T64" fmla="+- 0 15875 15413"/>
              <a:gd name="T65" fmla="*/ T64 w 891"/>
              <a:gd name="T66" fmla="+- 0 11104 11067"/>
              <a:gd name="T67" fmla="*/ 11104 h 162"/>
              <a:gd name="T68" fmla="+- 0 15859 15413"/>
              <a:gd name="T69" fmla="*/ T68 w 891"/>
              <a:gd name="T70" fmla="+- 0 11129 11067"/>
              <a:gd name="T71" fmla="*/ 11129 h 162"/>
              <a:gd name="T72" fmla="+- 0 15838 15413"/>
              <a:gd name="T73" fmla="*/ T72 w 891"/>
              <a:gd name="T74" fmla="+- 0 11157 11067"/>
              <a:gd name="T75" fmla="*/ 11157 h 162"/>
              <a:gd name="T76" fmla="+- 0 15820 15413"/>
              <a:gd name="T77" fmla="*/ T76 w 891"/>
              <a:gd name="T78" fmla="+- 0 11180 11067"/>
              <a:gd name="T79" fmla="*/ 11180 h 162"/>
              <a:gd name="T80" fmla="+- 0 15801 15413"/>
              <a:gd name="T81" fmla="*/ T80 w 891"/>
              <a:gd name="T82" fmla="+- 0 11208 11067"/>
              <a:gd name="T83" fmla="*/ 11208 h 162"/>
              <a:gd name="T84" fmla="+- 0 15773 15413"/>
              <a:gd name="T85" fmla="*/ T84 w 891"/>
              <a:gd name="T86" fmla="+- 0 11219 11067"/>
              <a:gd name="T87" fmla="*/ 11219 h 162"/>
              <a:gd name="T88" fmla="+- 0 15736 15413"/>
              <a:gd name="T89" fmla="*/ T88 w 891"/>
              <a:gd name="T90" fmla="+- 0 11234 11067"/>
              <a:gd name="T91" fmla="*/ 11234 h 162"/>
              <a:gd name="T92" fmla="+- 0 15691 15413"/>
              <a:gd name="T93" fmla="*/ T92 w 891"/>
              <a:gd name="T94" fmla="+- 0 11227 11067"/>
              <a:gd name="T95" fmla="*/ 11227 h 162"/>
              <a:gd name="T96" fmla="+- 0 15654 15413"/>
              <a:gd name="T97" fmla="*/ T96 w 891"/>
              <a:gd name="T98" fmla="+- 0 11219 11067"/>
              <a:gd name="T99" fmla="*/ 11219 h 162"/>
              <a:gd name="T100" fmla="+- 0 15577 15413"/>
              <a:gd name="T101" fmla="*/ T100 w 891"/>
              <a:gd name="T102" fmla="+- 0 11202 11067"/>
              <a:gd name="T103" fmla="*/ 11202 h 162"/>
              <a:gd name="T104" fmla="+- 0 15499 15413"/>
              <a:gd name="T105" fmla="*/ T104 w 891"/>
              <a:gd name="T106" fmla="+- 0 11168 11067"/>
              <a:gd name="T107" fmla="*/ 11168 h 162"/>
              <a:gd name="T108" fmla="+- 0 15435 15413"/>
              <a:gd name="T109" fmla="*/ T108 w 891"/>
              <a:gd name="T110" fmla="+- 0 11123 11067"/>
              <a:gd name="T111" fmla="*/ 11123 h 162"/>
              <a:gd name="T112" fmla="+- 0 15428 15413"/>
              <a:gd name="T113" fmla="*/ T112 w 891"/>
              <a:gd name="T114" fmla="+- 0 11117 11067"/>
              <a:gd name="T115" fmla="*/ 11117 h 162"/>
              <a:gd name="T116" fmla="+- 0 15420 15413"/>
              <a:gd name="T117" fmla="*/ T116 w 891"/>
              <a:gd name="T118" fmla="+- 0 11111 11067"/>
              <a:gd name="T119" fmla="*/ 11111 h 162"/>
              <a:gd name="T120" fmla="+- 0 15413 15413"/>
              <a:gd name="T121" fmla="*/ T120 w 891"/>
              <a:gd name="T122" fmla="+- 0 11105 11067"/>
              <a:gd name="T123" fmla="*/ 11105 h 16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891" h="162" extrusionOk="0">
                <a:moveTo>
                  <a:pt x="870" y="124"/>
                </a:moveTo>
                <a:cubicBezTo>
                  <a:pt x="875" y="119"/>
                  <a:pt x="896" y="120"/>
                  <a:pt x="890" y="102"/>
                </a:cubicBezTo>
                <a:cubicBezTo>
                  <a:pt x="882" y="80"/>
                  <a:pt x="858" y="63"/>
                  <a:pt x="838" y="52"/>
                </a:cubicBezTo>
                <a:cubicBezTo>
                  <a:pt x="807" y="35"/>
                  <a:pt x="776" y="25"/>
                  <a:pt x="742" y="17"/>
                </a:cubicBezTo>
                <a:cubicBezTo>
                  <a:pt x="698" y="7"/>
                  <a:pt x="654" y="1"/>
                  <a:pt x="609" y="0"/>
                </a:cubicBezTo>
                <a:cubicBezTo>
                  <a:pt x="567" y="-1"/>
                  <a:pt x="532" y="3"/>
                  <a:pt x="494" y="21"/>
                </a:cubicBezTo>
                <a:cubicBezTo>
                  <a:pt x="462" y="37"/>
                  <a:pt x="446" y="62"/>
                  <a:pt x="425" y="90"/>
                </a:cubicBezTo>
                <a:cubicBezTo>
                  <a:pt x="407" y="113"/>
                  <a:pt x="388" y="141"/>
                  <a:pt x="360" y="152"/>
                </a:cubicBezTo>
                <a:cubicBezTo>
                  <a:pt x="323" y="167"/>
                  <a:pt x="278" y="160"/>
                  <a:pt x="241" y="152"/>
                </a:cubicBezTo>
                <a:cubicBezTo>
                  <a:pt x="164" y="135"/>
                  <a:pt x="86" y="101"/>
                  <a:pt x="22" y="56"/>
                </a:cubicBezTo>
                <a:cubicBezTo>
                  <a:pt x="15" y="50"/>
                  <a:pt x="7" y="44"/>
                  <a:pt x="0" y="38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72849" y="991775"/>
            <a:ext cx="2997886" cy="6565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err="1" smtClean="0">
                <a:latin typeface="Cambria Math"/>
                <a:cs typeface="Cambria Math"/>
              </a:rPr>
              <a:t>r</a:t>
            </a:r>
            <a:r>
              <a:rPr lang="en-US" sz="4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4000" i="1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=</a:t>
            </a:r>
            <a:r>
              <a:rPr lang="en-US" sz="4000" i="1" dirty="0" smtClean="0">
                <a:latin typeface="Cambria Math"/>
                <a:cs typeface="Cambria Math"/>
              </a:rPr>
              <a:t>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>
                <a:latin typeface="Cambria Math"/>
                <a:cs typeface="Cambria Math"/>
              </a:rPr>
              <a:t>Q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5867" y="2587598"/>
            <a:ext cx="405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o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9955" y="3985089"/>
            <a:ext cx="7030001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Bonus 200: </a:t>
            </a:r>
            <a:r>
              <a:rPr lang="en-US" sz="2800" dirty="0" smtClean="0"/>
              <a:t>given </a:t>
            </a:r>
            <a:r>
              <a:rPr lang="en-US" sz="2800" i="1" dirty="0" err="1" smtClean="0"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800" dirty="0" smtClean="0"/>
              <a:t>, how much work to find </a:t>
            </a:r>
            <a:r>
              <a:rPr lang="en-US" sz="2800" i="1" dirty="0" err="1" smtClean="0">
                <a:latin typeface="Cambria Math"/>
                <a:cs typeface="Cambria Math"/>
              </a:rPr>
              <a:t>r</a:t>
            </a:r>
            <a:r>
              <a:rPr lang="en-US" sz="28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39018" y="3167192"/>
            <a:ext cx="6123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 = (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x</a:t>
            </a:r>
            <a:r>
              <a:rPr lang="en-US" sz="2800" i="1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,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y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 = (</a:t>
            </a:r>
            <a:r>
              <a:rPr lang="en-US" sz="2800" dirty="0" smtClean="0">
                <a:solidFill>
                  <a:srgbClr val="FFFF00"/>
                </a:solidFill>
                <a:cs typeface="Cambria Math"/>
              </a:rPr>
              <a:t>16 unknown bits |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,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y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</a:t>
            </a:r>
            <a:endParaRPr lang="en-US" sz="28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919" y="2472405"/>
            <a:ext cx="498678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cs typeface="Cambria Math"/>
              </a:rPr>
              <a:t>Points on the curve: </a:t>
            </a:r>
            <a:r>
              <a:rPr lang="en-US" sz="2000" i="1" dirty="0" smtClean="0">
                <a:latin typeface="Cambria Math"/>
                <a:cs typeface="Cambria Math"/>
              </a:rPr>
              <a:t>y</a:t>
            </a:r>
            <a:r>
              <a:rPr lang="en-US" sz="2000" baseline="30000" dirty="0" smtClean="0">
                <a:latin typeface="Cambria Math"/>
                <a:cs typeface="Cambria Math"/>
              </a:rPr>
              <a:t>2</a:t>
            </a:r>
            <a:r>
              <a:rPr lang="en-US" sz="2000" dirty="0" smtClean="0">
                <a:latin typeface="Cambria Math"/>
                <a:cs typeface="Cambria Math"/>
              </a:rPr>
              <a:t> = </a:t>
            </a:r>
            <a:r>
              <a:rPr lang="en-US" sz="2000" i="1" dirty="0" smtClean="0">
                <a:latin typeface="Cambria Math"/>
                <a:cs typeface="Cambria Math"/>
              </a:rPr>
              <a:t>x</a:t>
            </a:r>
            <a:r>
              <a:rPr lang="en-US" sz="2000" baseline="30000" dirty="0" smtClean="0">
                <a:latin typeface="Cambria Math"/>
                <a:cs typeface="Cambria Math"/>
              </a:rPr>
              <a:t>3</a:t>
            </a:r>
            <a:r>
              <a:rPr lang="en-US" sz="2000" dirty="0" smtClean="0">
                <a:latin typeface="Cambria Math"/>
                <a:cs typeface="Cambria Math"/>
              </a:rPr>
              <a:t> – 3</a:t>
            </a:r>
            <a:r>
              <a:rPr lang="en-US" sz="2000" i="1" dirty="0" smtClean="0">
                <a:latin typeface="Cambria Math"/>
                <a:cs typeface="Cambria Math"/>
              </a:rPr>
              <a:t>x</a:t>
            </a:r>
            <a:r>
              <a:rPr lang="en-US" sz="2000" dirty="0" smtClean="0">
                <a:latin typeface="Cambria Math"/>
                <a:cs typeface="Cambria Math"/>
              </a:rPr>
              <a:t> + </a:t>
            </a:r>
            <a:r>
              <a:rPr lang="en-US" sz="2000" i="1" dirty="0" smtClean="0">
                <a:latin typeface="Cambria Math"/>
                <a:cs typeface="Cambria Math"/>
              </a:rPr>
              <a:t>b</a:t>
            </a:r>
            <a:r>
              <a:rPr lang="en-US" sz="2000" dirty="0" smtClean="0">
                <a:latin typeface="Cambria Math"/>
                <a:cs typeface="Cambria Math"/>
              </a:rPr>
              <a:t> (mod </a:t>
            </a:r>
            <a:r>
              <a:rPr lang="en-US" sz="2000" i="1" dirty="0" smtClean="0">
                <a:latin typeface="Cambria Math"/>
                <a:cs typeface="Cambria Math"/>
              </a:rPr>
              <a:t>p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5159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6564" y="654277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3600" baseline="-250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98" y="820457"/>
            <a:ext cx="3407152" cy="656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 </a:t>
            </a:r>
            <a:r>
              <a:rPr lang="en-US" sz="4000" baseline="-25000" dirty="0" smtClean="0">
                <a:latin typeface="Cambria Math"/>
                <a:cs typeface="Cambria Math"/>
              </a:rPr>
              <a:t>+1</a:t>
            </a:r>
            <a:r>
              <a:rPr lang="en-US" sz="4000" i="1" dirty="0" smtClean="0">
                <a:latin typeface="Cambria Math"/>
                <a:cs typeface="Cambria Math"/>
              </a:rPr>
              <a:t>=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 smtClean="0">
                <a:latin typeface="Cambria Math"/>
                <a:cs typeface="Cambria Math"/>
              </a:rPr>
              <a:t>P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cxnSp>
        <p:nvCxnSpPr>
          <p:cNvPr id="13" name="Curved Connector 12"/>
          <p:cNvCxnSpPr>
            <a:stCxn id="10" idx="0"/>
            <a:endCxn id="11" idx="0"/>
          </p:cNvCxnSpPr>
          <p:nvPr/>
        </p:nvCxnSpPr>
        <p:spPr>
          <a:xfrm rot="16200000" flipH="1" flipV="1">
            <a:off x="3302379" y="-487928"/>
            <a:ext cx="166180" cy="2450589"/>
          </a:xfrm>
          <a:prstGeom prst="curvedConnector3">
            <a:avLst>
              <a:gd name="adj1" fmla="val -137562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1" idx="2"/>
            <a:endCxn id="10" idx="2"/>
          </p:cNvCxnSpPr>
          <p:nvPr/>
        </p:nvCxnSpPr>
        <p:spPr>
          <a:xfrm rot="5400000" flipH="1" flipV="1">
            <a:off x="3297248" y="163533"/>
            <a:ext cx="176439" cy="2450589"/>
          </a:xfrm>
          <a:prstGeom prst="curvedConnector3">
            <a:avLst>
              <a:gd name="adj1" fmla="val -129563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6598" y="-187169"/>
            <a:ext cx="55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0</a:t>
            </a:r>
            <a:endParaRPr lang="en-US" sz="3600" dirty="0">
              <a:solidFill>
                <a:srgbClr val="FFFF00"/>
              </a:solidFill>
              <a:cs typeface="Cambria Math"/>
            </a:endParaRPr>
          </a:p>
        </p:txBody>
      </p:sp>
      <p:cxnSp>
        <p:nvCxnSpPr>
          <p:cNvPr id="28" name="Curved Connector 27"/>
          <p:cNvCxnSpPr>
            <a:endCxn id="11" idx="0"/>
          </p:cNvCxnSpPr>
          <p:nvPr/>
        </p:nvCxnSpPr>
        <p:spPr>
          <a:xfrm>
            <a:off x="1054939" y="108784"/>
            <a:ext cx="1105235" cy="711673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>
            <a:off x="4844962" y="989018"/>
            <a:ext cx="627887" cy="7347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5861974" y="1297623"/>
            <a:ext cx="589661" cy="891457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2983" y="1306128"/>
            <a:ext cx="2681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16 least significant bits of </a:t>
            </a:r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400" dirty="0" err="1" smtClean="0">
                <a:solidFill>
                  <a:srgbClr val="FFFF00"/>
                </a:solidFill>
              </a:rPr>
              <a:t>’s</a:t>
            </a:r>
            <a:r>
              <a:rPr lang="en-US" sz="2400" dirty="0" smtClean="0">
                <a:solidFill>
                  <a:srgbClr val="FFFF00"/>
                </a:solidFill>
              </a:rPr>
              <a:t> x-</a:t>
            </a:r>
            <a:r>
              <a:rPr lang="en-US" sz="2400" dirty="0" err="1" smtClean="0">
                <a:solidFill>
                  <a:srgbClr val="FFFF00"/>
                </a:solidFill>
              </a:rPr>
              <a:t>coord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47712" y="1258249"/>
            <a:ext cx="320675" cy="42863"/>
          </a:xfrm>
          <a:custGeom>
            <a:avLst/>
            <a:gdLst>
              <a:gd name="T0" fmla="+- 0 16283 15413"/>
              <a:gd name="T1" fmla="*/ T0 w 891"/>
              <a:gd name="T2" fmla="+- 0 11191 11067"/>
              <a:gd name="T3" fmla="*/ 11191 h 162"/>
              <a:gd name="T4" fmla="+- 0 16288 15413"/>
              <a:gd name="T5" fmla="*/ T4 w 891"/>
              <a:gd name="T6" fmla="+- 0 11186 11067"/>
              <a:gd name="T7" fmla="*/ 11186 h 162"/>
              <a:gd name="T8" fmla="+- 0 16309 15413"/>
              <a:gd name="T9" fmla="*/ T8 w 891"/>
              <a:gd name="T10" fmla="+- 0 11187 11067"/>
              <a:gd name="T11" fmla="*/ 11187 h 162"/>
              <a:gd name="T12" fmla="+- 0 16303 15413"/>
              <a:gd name="T13" fmla="*/ T12 w 891"/>
              <a:gd name="T14" fmla="+- 0 11169 11067"/>
              <a:gd name="T15" fmla="*/ 11169 h 162"/>
              <a:gd name="T16" fmla="+- 0 16295 15413"/>
              <a:gd name="T17" fmla="*/ T16 w 891"/>
              <a:gd name="T18" fmla="+- 0 11147 11067"/>
              <a:gd name="T19" fmla="*/ 11147 h 162"/>
              <a:gd name="T20" fmla="+- 0 16271 15413"/>
              <a:gd name="T21" fmla="*/ T20 w 891"/>
              <a:gd name="T22" fmla="+- 0 11130 11067"/>
              <a:gd name="T23" fmla="*/ 11130 h 162"/>
              <a:gd name="T24" fmla="+- 0 16251 15413"/>
              <a:gd name="T25" fmla="*/ T24 w 891"/>
              <a:gd name="T26" fmla="+- 0 11119 11067"/>
              <a:gd name="T27" fmla="*/ 11119 h 162"/>
              <a:gd name="T28" fmla="+- 0 16220 15413"/>
              <a:gd name="T29" fmla="*/ T28 w 891"/>
              <a:gd name="T30" fmla="+- 0 11102 11067"/>
              <a:gd name="T31" fmla="*/ 11102 h 162"/>
              <a:gd name="T32" fmla="+- 0 16189 15413"/>
              <a:gd name="T33" fmla="*/ T32 w 891"/>
              <a:gd name="T34" fmla="+- 0 11092 11067"/>
              <a:gd name="T35" fmla="*/ 11092 h 162"/>
              <a:gd name="T36" fmla="+- 0 16155 15413"/>
              <a:gd name="T37" fmla="*/ T36 w 891"/>
              <a:gd name="T38" fmla="+- 0 11084 11067"/>
              <a:gd name="T39" fmla="*/ 11084 h 162"/>
              <a:gd name="T40" fmla="+- 0 16111 15413"/>
              <a:gd name="T41" fmla="*/ T40 w 891"/>
              <a:gd name="T42" fmla="+- 0 11074 11067"/>
              <a:gd name="T43" fmla="*/ 11074 h 162"/>
              <a:gd name="T44" fmla="+- 0 16067 15413"/>
              <a:gd name="T45" fmla="*/ T44 w 891"/>
              <a:gd name="T46" fmla="+- 0 11068 11067"/>
              <a:gd name="T47" fmla="*/ 11068 h 162"/>
              <a:gd name="T48" fmla="+- 0 16022 15413"/>
              <a:gd name="T49" fmla="*/ T48 w 891"/>
              <a:gd name="T50" fmla="+- 0 11067 11067"/>
              <a:gd name="T51" fmla="*/ 11067 h 162"/>
              <a:gd name="T52" fmla="+- 0 15980 15413"/>
              <a:gd name="T53" fmla="*/ T52 w 891"/>
              <a:gd name="T54" fmla="+- 0 11066 11067"/>
              <a:gd name="T55" fmla="*/ 11066 h 162"/>
              <a:gd name="T56" fmla="+- 0 15945 15413"/>
              <a:gd name="T57" fmla="*/ T56 w 891"/>
              <a:gd name="T58" fmla="+- 0 11070 11067"/>
              <a:gd name="T59" fmla="*/ 11070 h 162"/>
              <a:gd name="T60" fmla="+- 0 15907 15413"/>
              <a:gd name="T61" fmla="*/ T60 w 891"/>
              <a:gd name="T62" fmla="+- 0 11088 11067"/>
              <a:gd name="T63" fmla="*/ 11088 h 162"/>
              <a:gd name="T64" fmla="+- 0 15875 15413"/>
              <a:gd name="T65" fmla="*/ T64 w 891"/>
              <a:gd name="T66" fmla="+- 0 11104 11067"/>
              <a:gd name="T67" fmla="*/ 11104 h 162"/>
              <a:gd name="T68" fmla="+- 0 15859 15413"/>
              <a:gd name="T69" fmla="*/ T68 w 891"/>
              <a:gd name="T70" fmla="+- 0 11129 11067"/>
              <a:gd name="T71" fmla="*/ 11129 h 162"/>
              <a:gd name="T72" fmla="+- 0 15838 15413"/>
              <a:gd name="T73" fmla="*/ T72 w 891"/>
              <a:gd name="T74" fmla="+- 0 11157 11067"/>
              <a:gd name="T75" fmla="*/ 11157 h 162"/>
              <a:gd name="T76" fmla="+- 0 15820 15413"/>
              <a:gd name="T77" fmla="*/ T76 w 891"/>
              <a:gd name="T78" fmla="+- 0 11180 11067"/>
              <a:gd name="T79" fmla="*/ 11180 h 162"/>
              <a:gd name="T80" fmla="+- 0 15801 15413"/>
              <a:gd name="T81" fmla="*/ T80 w 891"/>
              <a:gd name="T82" fmla="+- 0 11208 11067"/>
              <a:gd name="T83" fmla="*/ 11208 h 162"/>
              <a:gd name="T84" fmla="+- 0 15773 15413"/>
              <a:gd name="T85" fmla="*/ T84 w 891"/>
              <a:gd name="T86" fmla="+- 0 11219 11067"/>
              <a:gd name="T87" fmla="*/ 11219 h 162"/>
              <a:gd name="T88" fmla="+- 0 15736 15413"/>
              <a:gd name="T89" fmla="*/ T88 w 891"/>
              <a:gd name="T90" fmla="+- 0 11234 11067"/>
              <a:gd name="T91" fmla="*/ 11234 h 162"/>
              <a:gd name="T92" fmla="+- 0 15691 15413"/>
              <a:gd name="T93" fmla="*/ T92 w 891"/>
              <a:gd name="T94" fmla="+- 0 11227 11067"/>
              <a:gd name="T95" fmla="*/ 11227 h 162"/>
              <a:gd name="T96" fmla="+- 0 15654 15413"/>
              <a:gd name="T97" fmla="*/ T96 w 891"/>
              <a:gd name="T98" fmla="+- 0 11219 11067"/>
              <a:gd name="T99" fmla="*/ 11219 h 162"/>
              <a:gd name="T100" fmla="+- 0 15577 15413"/>
              <a:gd name="T101" fmla="*/ T100 w 891"/>
              <a:gd name="T102" fmla="+- 0 11202 11067"/>
              <a:gd name="T103" fmla="*/ 11202 h 162"/>
              <a:gd name="T104" fmla="+- 0 15499 15413"/>
              <a:gd name="T105" fmla="*/ T104 w 891"/>
              <a:gd name="T106" fmla="+- 0 11168 11067"/>
              <a:gd name="T107" fmla="*/ 11168 h 162"/>
              <a:gd name="T108" fmla="+- 0 15435 15413"/>
              <a:gd name="T109" fmla="*/ T108 w 891"/>
              <a:gd name="T110" fmla="+- 0 11123 11067"/>
              <a:gd name="T111" fmla="*/ 11123 h 162"/>
              <a:gd name="T112" fmla="+- 0 15428 15413"/>
              <a:gd name="T113" fmla="*/ T112 w 891"/>
              <a:gd name="T114" fmla="+- 0 11117 11067"/>
              <a:gd name="T115" fmla="*/ 11117 h 162"/>
              <a:gd name="T116" fmla="+- 0 15420 15413"/>
              <a:gd name="T117" fmla="*/ T116 w 891"/>
              <a:gd name="T118" fmla="+- 0 11111 11067"/>
              <a:gd name="T119" fmla="*/ 11111 h 162"/>
              <a:gd name="T120" fmla="+- 0 15413 15413"/>
              <a:gd name="T121" fmla="*/ T120 w 891"/>
              <a:gd name="T122" fmla="+- 0 11105 11067"/>
              <a:gd name="T123" fmla="*/ 11105 h 16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891" h="162" extrusionOk="0">
                <a:moveTo>
                  <a:pt x="870" y="124"/>
                </a:moveTo>
                <a:cubicBezTo>
                  <a:pt x="875" y="119"/>
                  <a:pt x="896" y="120"/>
                  <a:pt x="890" y="102"/>
                </a:cubicBezTo>
                <a:cubicBezTo>
                  <a:pt x="882" y="80"/>
                  <a:pt x="858" y="63"/>
                  <a:pt x="838" y="52"/>
                </a:cubicBezTo>
                <a:cubicBezTo>
                  <a:pt x="807" y="35"/>
                  <a:pt x="776" y="25"/>
                  <a:pt x="742" y="17"/>
                </a:cubicBezTo>
                <a:cubicBezTo>
                  <a:pt x="698" y="7"/>
                  <a:pt x="654" y="1"/>
                  <a:pt x="609" y="0"/>
                </a:cubicBezTo>
                <a:cubicBezTo>
                  <a:pt x="567" y="-1"/>
                  <a:pt x="532" y="3"/>
                  <a:pt x="494" y="21"/>
                </a:cubicBezTo>
                <a:cubicBezTo>
                  <a:pt x="462" y="37"/>
                  <a:pt x="446" y="62"/>
                  <a:pt x="425" y="90"/>
                </a:cubicBezTo>
                <a:cubicBezTo>
                  <a:pt x="407" y="113"/>
                  <a:pt x="388" y="141"/>
                  <a:pt x="360" y="152"/>
                </a:cubicBezTo>
                <a:cubicBezTo>
                  <a:pt x="323" y="167"/>
                  <a:pt x="278" y="160"/>
                  <a:pt x="241" y="152"/>
                </a:cubicBezTo>
                <a:cubicBezTo>
                  <a:pt x="164" y="135"/>
                  <a:pt x="86" y="101"/>
                  <a:pt x="22" y="56"/>
                </a:cubicBezTo>
                <a:cubicBezTo>
                  <a:pt x="15" y="50"/>
                  <a:pt x="7" y="44"/>
                  <a:pt x="0" y="38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72849" y="656495"/>
            <a:ext cx="2997886" cy="6565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err="1" smtClean="0">
                <a:latin typeface="Cambria Math"/>
                <a:cs typeface="Cambria Math"/>
              </a:rPr>
              <a:t>r</a:t>
            </a:r>
            <a:r>
              <a:rPr lang="en-US" sz="4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4000" i="1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=</a:t>
            </a:r>
            <a:r>
              <a:rPr lang="en-US" sz="4000" i="1" dirty="0" smtClean="0">
                <a:latin typeface="Cambria Math"/>
                <a:cs typeface="Cambria Math"/>
              </a:rPr>
              <a:t>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>
                <a:latin typeface="Cambria Math"/>
                <a:cs typeface="Cambria Math"/>
              </a:rPr>
              <a:t>Q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5867" y="2079598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latin typeface="Cambria Math"/>
                <a:cs typeface="Cambria Math"/>
              </a:rPr>
              <a:t>o</a:t>
            </a:r>
            <a:r>
              <a:rPr lang="en-US" sz="2400" i="1" baseline="-25000" dirty="0" err="1" smtClean="0">
                <a:latin typeface="Cambria Math"/>
                <a:cs typeface="Cambria Math"/>
              </a:rPr>
              <a:t>i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758809" y="72702"/>
            <a:ext cx="533488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Challenge: given </a:t>
            </a:r>
            <a:r>
              <a:rPr lang="en-US" sz="2800" i="1" dirty="0" err="1" smtClean="0"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800" dirty="0" smtClean="0"/>
              <a:t>, can you find 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i="1" baseline="-25000" dirty="0" smtClean="0">
                <a:latin typeface="Cambria Math"/>
                <a:cs typeface="Cambria Math"/>
              </a:rPr>
              <a:t>i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439018" y="2397582"/>
            <a:ext cx="6123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 = (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x</a:t>
            </a:r>
            <a:r>
              <a:rPr lang="en-US" sz="2800" i="1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,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y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 = (</a:t>
            </a:r>
            <a:r>
              <a:rPr lang="en-US" sz="2800" dirty="0" smtClean="0">
                <a:solidFill>
                  <a:srgbClr val="FFFF00"/>
                </a:solidFill>
                <a:cs typeface="Cambria Math"/>
              </a:rPr>
              <a:t>16 unknown bits |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,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y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</a:t>
            </a:r>
            <a:endParaRPr lang="en-US" sz="28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919" y="1964405"/>
            <a:ext cx="498678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cs typeface="Cambria Math"/>
              </a:rPr>
              <a:t>Points on the curve: </a:t>
            </a:r>
            <a:r>
              <a:rPr lang="en-US" sz="2000" i="1" dirty="0" smtClean="0">
                <a:latin typeface="Cambria Math"/>
                <a:cs typeface="Cambria Math"/>
              </a:rPr>
              <a:t>y</a:t>
            </a:r>
            <a:r>
              <a:rPr lang="en-US" sz="2000" baseline="30000" dirty="0" smtClean="0">
                <a:latin typeface="Cambria Math"/>
                <a:cs typeface="Cambria Math"/>
              </a:rPr>
              <a:t>2</a:t>
            </a:r>
            <a:r>
              <a:rPr lang="en-US" sz="2000" dirty="0" smtClean="0">
                <a:latin typeface="Cambria Math"/>
                <a:cs typeface="Cambria Math"/>
              </a:rPr>
              <a:t> = </a:t>
            </a:r>
            <a:r>
              <a:rPr lang="en-US" sz="2000" i="1" dirty="0" smtClean="0">
                <a:latin typeface="Cambria Math"/>
                <a:cs typeface="Cambria Math"/>
              </a:rPr>
              <a:t>x</a:t>
            </a:r>
            <a:r>
              <a:rPr lang="en-US" sz="2000" baseline="30000" dirty="0" smtClean="0">
                <a:latin typeface="Cambria Math"/>
                <a:cs typeface="Cambria Math"/>
              </a:rPr>
              <a:t>3</a:t>
            </a:r>
            <a:r>
              <a:rPr lang="en-US" sz="2000" dirty="0" smtClean="0">
                <a:latin typeface="Cambria Math"/>
                <a:cs typeface="Cambria Math"/>
              </a:rPr>
              <a:t> – 3</a:t>
            </a:r>
            <a:r>
              <a:rPr lang="en-US" sz="2000" i="1" dirty="0" smtClean="0">
                <a:latin typeface="Cambria Math"/>
                <a:cs typeface="Cambria Math"/>
              </a:rPr>
              <a:t>x</a:t>
            </a:r>
            <a:r>
              <a:rPr lang="en-US" sz="2000" dirty="0" smtClean="0">
                <a:latin typeface="Cambria Math"/>
                <a:cs typeface="Cambria Math"/>
              </a:rPr>
              <a:t> + </a:t>
            </a:r>
            <a:r>
              <a:rPr lang="en-US" sz="2000" i="1" dirty="0" smtClean="0">
                <a:latin typeface="Cambria Math"/>
                <a:cs typeface="Cambria Math"/>
              </a:rPr>
              <a:t>b</a:t>
            </a:r>
            <a:r>
              <a:rPr lang="en-US" sz="2000" dirty="0" smtClean="0">
                <a:latin typeface="Cambria Math"/>
                <a:cs typeface="Cambria Math"/>
              </a:rPr>
              <a:t> (mod </a:t>
            </a:r>
            <a:r>
              <a:rPr lang="en-US" sz="2000" i="1" dirty="0" smtClean="0">
                <a:latin typeface="Cambria Math"/>
                <a:cs typeface="Cambria Math"/>
              </a:rPr>
              <a:t>p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5919" y="3074286"/>
            <a:ext cx="5266093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cs typeface="Cambria Math"/>
              </a:rPr>
              <a:t>foreach</a:t>
            </a:r>
            <a:r>
              <a:rPr lang="en-US" sz="2800" dirty="0" smtClean="0">
                <a:cs typeface="Cambria Math"/>
              </a:rPr>
              <a:t> u in [0, 2</a:t>
            </a:r>
            <a:r>
              <a:rPr lang="en-US" sz="2800" baseline="30000" dirty="0" smtClean="0">
                <a:cs typeface="Cambria Math"/>
              </a:rPr>
              <a:t>16</a:t>
            </a:r>
            <a:r>
              <a:rPr lang="en-US" sz="2800" dirty="0" smtClean="0">
                <a:cs typeface="Cambria Math"/>
              </a:rPr>
              <a:t>]:</a:t>
            </a:r>
          </a:p>
          <a:p>
            <a:r>
              <a:rPr lang="en-US" sz="2800" dirty="0" smtClean="0">
                <a:cs typeface="Cambria Math"/>
              </a:rPr>
              <a:t>    </a:t>
            </a:r>
            <a:r>
              <a:rPr lang="en-US" sz="2800" i="1" dirty="0" smtClean="0">
                <a:latin typeface="Cambria Math"/>
                <a:cs typeface="Cambria Math"/>
              </a:rPr>
              <a:t>g</a:t>
            </a:r>
            <a:r>
              <a:rPr lang="en-US" sz="2800" dirty="0" smtClean="0">
                <a:latin typeface="Cambria Math"/>
                <a:cs typeface="Cambria Math"/>
              </a:rPr>
              <a:t> = </a:t>
            </a:r>
            <a:r>
              <a:rPr lang="en-US" sz="2800" i="1" dirty="0" smtClean="0">
                <a:latin typeface="Cambria Math"/>
                <a:cs typeface="Cambria Math"/>
              </a:rPr>
              <a:t>u</a:t>
            </a:r>
            <a:r>
              <a:rPr lang="en-US" sz="2800" dirty="0" smtClean="0">
                <a:latin typeface="Cambria Math"/>
                <a:cs typeface="Cambria Math"/>
              </a:rPr>
              <a:t> | </a:t>
            </a:r>
            <a:r>
              <a:rPr lang="en-US" sz="2800" i="1" dirty="0" err="1" smtClean="0"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latin typeface="Cambria Math"/>
                <a:cs typeface="Cambria Math"/>
              </a:rPr>
              <a:t>i</a:t>
            </a:r>
            <a:endParaRPr lang="en-US" sz="2800" i="1" baseline="-25000" dirty="0" smtClean="0">
              <a:latin typeface="Cambria Math"/>
              <a:cs typeface="Cambria Math"/>
            </a:endParaRPr>
          </a:p>
          <a:p>
            <a:r>
              <a:rPr lang="en-US" sz="2800" dirty="0">
                <a:latin typeface="Cambria Math"/>
                <a:cs typeface="Cambria Math"/>
              </a:rPr>
              <a:t> </a:t>
            </a:r>
            <a:r>
              <a:rPr lang="en-US" sz="2800" dirty="0" smtClean="0">
                <a:latin typeface="Cambria Math"/>
                <a:cs typeface="Cambria Math"/>
              </a:rPr>
              <a:t>   </a:t>
            </a:r>
            <a:r>
              <a:rPr lang="en-US" sz="2800" i="1" dirty="0" smtClean="0">
                <a:latin typeface="Cambria Math"/>
                <a:cs typeface="Cambria Math"/>
              </a:rPr>
              <a:t>z</a:t>
            </a:r>
            <a:r>
              <a:rPr lang="en-US" sz="2800" dirty="0" smtClean="0">
                <a:latin typeface="Cambria Math"/>
                <a:cs typeface="Cambria Math"/>
              </a:rPr>
              <a:t> = </a:t>
            </a:r>
            <a:r>
              <a:rPr lang="en-US" sz="2800" i="1" dirty="0" smtClean="0">
                <a:latin typeface="Cambria Math"/>
                <a:cs typeface="Cambria Math"/>
              </a:rPr>
              <a:t>g</a:t>
            </a:r>
            <a:r>
              <a:rPr lang="en-US" sz="2800" baseline="30000" dirty="0" smtClean="0">
                <a:latin typeface="Cambria Math"/>
                <a:cs typeface="Cambria Math"/>
              </a:rPr>
              <a:t>3</a:t>
            </a:r>
            <a:r>
              <a:rPr lang="en-US" sz="2800" dirty="0" smtClean="0">
                <a:latin typeface="Cambria Math"/>
                <a:cs typeface="Cambria Math"/>
              </a:rPr>
              <a:t> – 3</a:t>
            </a:r>
            <a:r>
              <a:rPr lang="en-US" sz="2800" i="1" dirty="0" smtClean="0">
                <a:latin typeface="Cambria Math"/>
                <a:cs typeface="Cambria Math"/>
              </a:rPr>
              <a:t>g</a:t>
            </a:r>
            <a:r>
              <a:rPr lang="en-US" sz="2800" dirty="0" smtClean="0">
                <a:latin typeface="Cambria Math"/>
                <a:cs typeface="Cambria Math"/>
              </a:rPr>
              <a:t> + </a:t>
            </a:r>
            <a:r>
              <a:rPr lang="en-US" sz="2800" i="1" dirty="0" smtClean="0">
                <a:latin typeface="Cambria Math"/>
                <a:cs typeface="Cambria Math"/>
              </a:rPr>
              <a:t>b</a:t>
            </a:r>
            <a:r>
              <a:rPr lang="en-US" sz="2800" dirty="0" smtClean="0">
                <a:latin typeface="Cambria Math"/>
                <a:cs typeface="Cambria Math"/>
              </a:rPr>
              <a:t> (mod </a:t>
            </a:r>
            <a:r>
              <a:rPr lang="en-US" sz="2800" i="1" dirty="0" smtClean="0">
                <a:latin typeface="Cambria Math"/>
                <a:cs typeface="Cambria Math"/>
              </a:rPr>
              <a:t>p</a:t>
            </a:r>
            <a:r>
              <a:rPr lang="en-US" sz="2800" dirty="0" smtClean="0">
                <a:latin typeface="Cambria Math"/>
                <a:cs typeface="Cambria Math"/>
              </a:rPr>
              <a:t>)</a:t>
            </a:r>
          </a:p>
          <a:p>
            <a:r>
              <a:rPr lang="en-US" sz="2800" dirty="0" smtClean="0">
                <a:latin typeface="Cambria Math"/>
                <a:cs typeface="Cambria Math"/>
              </a:rPr>
              <a:t>    </a:t>
            </a:r>
            <a:r>
              <a:rPr lang="en-US" sz="2800" dirty="0" smtClean="0">
                <a:cs typeface="Cambria Math"/>
              </a:rPr>
              <a:t>if</a:t>
            </a:r>
            <a:r>
              <a:rPr lang="en-US" sz="2800" dirty="0" smtClean="0">
                <a:latin typeface="Cambria Math"/>
                <a:cs typeface="Cambria Math"/>
              </a:rPr>
              <a:t> </a:t>
            </a:r>
            <a:r>
              <a:rPr lang="en-US" sz="2800" i="1" dirty="0" smtClean="0">
                <a:latin typeface="Cambria Math"/>
                <a:cs typeface="Cambria Math"/>
              </a:rPr>
              <a:t>z</a:t>
            </a:r>
            <a:r>
              <a:rPr lang="en-US" sz="2800" baseline="30000" dirty="0" smtClean="0">
                <a:latin typeface="Cambria Math"/>
                <a:cs typeface="Cambria Math"/>
              </a:rPr>
              <a:t>1/2</a:t>
            </a:r>
            <a:r>
              <a:rPr lang="en-US" sz="2800" dirty="0" smtClean="0">
                <a:latin typeface="Cambria Math"/>
                <a:cs typeface="Cambria Math"/>
              </a:rPr>
              <a:t> mod p </a:t>
            </a:r>
            <a:r>
              <a:rPr lang="en-US" sz="2800" dirty="0" smtClean="0">
                <a:cs typeface="Cambria Math"/>
              </a:rPr>
              <a:t>exists, on the curve</a:t>
            </a:r>
            <a:endParaRPr lang="en-US" sz="2800" dirty="0"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8544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4484" y="810148"/>
            <a:ext cx="4651940" cy="346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7150" y="133779"/>
            <a:ext cx="4847301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“Rump session” talk at CRYPTO 2007:</a:t>
            </a:r>
            <a:endParaRPr lang="en-US" sz="2400" dirty="0"/>
          </a:p>
        </p:txBody>
      </p:sp>
      <p:pic>
        <p:nvPicPr>
          <p:cNvPr id="8" name="Picture 7" descr="Screen Shot 2013-10-09 at 9.28.2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6973" r="1935" b="3966"/>
          <a:stretch/>
        </p:blipFill>
        <p:spPr>
          <a:xfrm>
            <a:off x="5451351" y="595444"/>
            <a:ext cx="3333483" cy="245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5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Back Door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Cambria Math"/>
                <a:cs typeface="Cambria Math"/>
              </a:rPr>
              <a:t>P</a:t>
            </a:r>
            <a:r>
              <a:rPr lang="en-US" dirty="0" smtClean="0"/>
              <a:t> and </a:t>
            </a:r>
            <a:r>
              <a:rPr lang="en-US" i="1" dirty="0" smtClean="0">
                <a:latin typeface="Cambria Math"/>
                <a:cs typeface="Cambria Math"/>
              </a:rPr>
              <a:t>Q</a:t>
            </a:r>
            <a:r>
              <a:rPr lang="en-US" dirty="0" smtClean="0"/>
              <a:t> are points on the curve</a:t>
            </a:r>
          </a:p>
          <a:p>
            <a:pPr marL="0" indent="0">
              <a:buNone/>
            </a:pPr>
            <a:r>
              <a:rPr lang="en-US" i="1" dirty="0" smtClean="0">
                <a:latin typeface="Cambria Math"/>
                <a:cs typeface="Cambria Math"/>
              </a:rPr>
              <a:t>P</a:t>
            </a:r>
            <a:r>
              <a:rPr lang="en-US" dirty="0" smtClean="0"/>
              <a:t> is a generator of the curve</a:t>
            </a:r>
          </a:p>
          <a:p>
            <a:pPr marL="0" indent="0">
              <a:buNone/>
            </a:pPr>
            <a:r>
              <a:rPr lang="en-US" dirty="0" smtClean="0"/>
              <a:t>	All points on curve are </a:t>
            </a:r>
            <a:r>
              <a:rPr lang="en-US" i="1" dirty="0" err="1" smtClean="0">
                <a:latin typeface="Cambria Math"/>
                <a:cs typeface="Cambria Math"/>
              </a:rPr>
              <a:t>kP</a:t>
            </a:r>
            <a:r>
              <a:rPr lang="en-US" dirty="0" smtClean="0"/>
              <a:t> for some </a:t>
            </a:r>
            <a:r>
              <a:rPr lang="en-US" i="1" dirty="0" smtClean="0">
                <a:latin typeface="Cambria Math"/>
                <a:cs typeface="Cambria Math"/>
              </a:rPr>
              <a:t>k</a:t>
            </a:r>
            <a:endParaRPr lang="en-US" i="1" dirty="0">
              <a:latin typeface="Cambria Math"/>
              <a:cs typeface="Cambria Math"/>
            </a:endParaRPr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urve is prime order: </a:t>
            </a:r>
            <a:r>
              <a:rPr lang="en-US" i="1" dirty="0" smtClean="0">
                <a:latin typeface="Cambria Math"/>
                <a:cs typeface="Cambria Math"/>
              </a:rPr>
              <a:t>P </a:t>
            </a:r>
            <a:r>
              <a:rPr lang="en-US" dirty="0" smtClean="0">
                <a:latin typeface="Cambria Math"/>
                <a:cs typeface="Cambria Math"/>
              </a:rPr>
              <a:t>=</a:t>
            </a:r>
            <a:r>
              <a:rPr lang="en-US" i="1" dirty="0" smtClean="0">
                <a:latin typeface="Cambria Math"/>
                <a:cs typeface="Cambria Math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 Math"/>
                <a:cs typeface="Cambria Math"/>
              </a:rPr>
              <a:t>e</a:t>
            </a:r>
            <a:r>
              <a:rPr lang="en-US" i="1" dirty="0" err="1" smtClean="0">
                <a:latin typeface="Cambria Math"/>
                <a:cs typeface="Cambria Math"/>
              </a:rPr>
              <a:t>Q</a:t>
            </a:r>
            <a:r>
              <a:rPr lang="en-US" dirty="0" smtClean="0"/>
              <a:t> for some </a:t>
            </a:r>
            <a:r>
              <a:rPr lang="en-US" i="1" dirty="0" smtClean="0">
                <a:solidFill>
                  <a:srgbClr val="FF0000"/>
                </a:solidFill>
                <a:latin typeface="Cambria Math"/>
                <a:cs typeface="Cambria Math"/>
              </a:rPr>
              <a:t>e</a:t>
            </a:r>
            <a:endParaRPr lang="en-US" i="1" dirty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41929" y="3918857"/>
            <a:ext cx="5334880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Challenge: given </a:t>
            </a:r>
            <a:r>
              <a:rPr lang="en-US" sz="2800" i="1" dirty="0" err="1" smtClean="0"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800" dirty="0" smtClean="0"/>
              <a:t>, can you find </a:t>
            </a:r>
            <a:r>
              <a:rPr lang="en-US" sz="2800" i="1" dirty="0" smtClean="0">
                <a:latin typeface="Cambria Math"/>
                <a:cs typeface="Cambria Math"/>
              </a:rPr>
              <a:t>s</a:t>
            </a:r>
            <a:r>
              <a:rPr lang="en-US" sz="2800" i="1" baseline="-25000" dirty="0" smtClean="0">
                <a:latin typeface="Cambria Math"/>
                <a:cs typeface="Cambria Math"/>
              </a:rPr>
              <a:t>i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4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6564" y="989557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3600" baseline="-250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98" y="1155737"/>
            <a:ext cx="3407152" cy="656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 </a:t>
            </a:r>
            <a:r>
              <a:rPr lang="en-US" sz="4000" baseline="-25000" dirty="0" smtClean="0">
                <a:latin typeface="Cambria Math"/>
                <a:cs typeface="Cambria Math"/>
              </a:rPr>
              <a:t>+1</a:t>
            </a:r>
            <a:r>
              <a:rPr lang="en-US" sz="4000" i="1" dirty="0" smtClean="0">
                <a:latin typeface="Cambria Math"/>
                <a:cs typeface="Cambria Math"/>
              </a:rPr>
              <a:t>=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 smtClean="0">
                <a:latin typeface="Cambria Math"/>
                <a:cs typeface="Cambria Math"/>
              </a:rPr>
              <a:t>P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cxnSp>
        <p:nvCxnSpPr>
          <p:cNvPr id="13" name="Curved Connector 12"/>
          <p:cNvCxnSpPr>
            <a:stCxn id="10" idx="0"/>
            <a:endCxn id="11" idx="0"/>
          </p:cNvCxnSpPr>
          <p:nvPr/>
        </p:nvCxnSpPr>
        <p:spPr>
          <a:xfrm rot="16200000" flipH="1" flipV="1">
            <a:off x="3302379" y="-152648"/>
            <a:ext cx="166180" cy="2450589"/>
          </a:xfrm>
          <a:prstGeom prst="curvedConnector3">
            <a:avLst>
              <a:gd name="adj1" fmla="val -137562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1" idx="2"/>
            <a:endCxn id="10" idx="2"/>
          </p:cNvCxnSpPr>
          <p:nvPr/>
        </p:nvCxnSpPr>
        <p:spPr>
          <a:xfrm rot="5400000" flipH="1" flipV="1">
            <a:off x="3297248" y="498813"/>
            <a:ext cx="176439" cy="2450589"/>
          </a:xfrm>
          <a:prstGeom prst="curvedConnector3">
            <a:avLst>
              <a:gd name="adj1" fmla="val -129563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6598" y="148111"/>
            <a:ext cx="55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0</a:t>
            </a:r>
            <a:endParaRPr lang="en-US" sz="3600" dirty="0">
              <a:solidFill>
                <a:srgbClr val="FFFF00"/>
              </a:solidFill>
              <a:cs typeface="Cambria Math"/>
            </a:endParaRPr>
          </a:p>
        </p:txBody>
      </p:sp>
      <p:cxnSp>
        <p:nvCxnSpPr>
          <p:cNvPr id="28" name="Curved Connector 27"/>
          <p:cNvCxnSpPr>
            <a:endCxn id="11" idx="0"/>
          </p:cNvCxnSpPr>
          <p:nvPr/>
        </p:nvCxnSpPr>
        <p:spPr>
          <a:xfrm>
            <a:off x="1054939" y="444064"/>
            <a:ext cx="1105235" cy="711673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0" idx="3"/>
            <a:endCxn id="16" idx="1"/>
          </p:cNvCxnSpPr>
          <p:nvPr/>
        </p:nvCxnSpPr>
        <p:spPr>
          <a:xfrm>
            <a:off x="4844962" y="1312723"/>
            <a:ext cx="627887" cy="7347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5861974" y="1632903"/>
            <a:ext cx="589661" cy="891457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2983" y="1641408"/>
            <a:ext cx="2681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16 least significant bits of </a:t>
            </a:r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400" dirty="0" err="1" smtClean="0">
                <a:solidFill>
                  <a:srgbClr val="FFFF00"/>
                </a:solidFill>
              </a:rPr>
              <a:t>’s</a:t>
            </a:r>
            <a:r>
              <a:rPr lang="en-US" sz="2400" dirty="0" smtClean="0">
                <a:solidFill>
                  <a:srgbClr val="FFFF00"/>
                </a:solidFill>
              </a:rPr>
              <a:t> x-</a:t>
            </a:r>
            <a:r>
              <a:rPr lang="en-US" sz="2400" dirty="0" err="1" smtClean="0">
                <a:solidFill>
                  <a:srgbClr val="FFFF00"/>
                </a:solidFill>
              </a:rPr>
              <a:t>coord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47712" y="1593529"/>
            <a:ext cx="320675" cy="42863"/>
          </a:xfrm>
          <a:custGeom>
            <a:avLst/>
            <a:gdLst>
              <a:gd name="T0" fmla="+- 0 16283 15413"/>
              <a:gd name="T1" fmla="*/ T0 w 891"/>
              <a:gd name="T2" fmla="+- 0 11191 11067"/>
              <a:gd name="T3" fmla="*/ 11191 h 162"/>
              <a:gd name="T4" fmla="+- 0 16288 15413"/>
              <a:gd name="T5" fmla="*/ T4 w 891"/>
              <a:gd name="T6" fmla="+- 0 11186 11067"/>
              <a:gd name="T7" fmla="*/ 11186 h 162"/>
              <a:gd name="T8" fmla="+- 0 16309 15413"/>
              <a:gd name="T9" fmla="*/ T8 w 891"/>
              <a:gd name="T10" fmla="+- 0 11187 11067"/>
              <a:gd name="T11" fmla="*/ 11187 h 162"/>
              <a:gd name="T12" fmla="+- 0 16303 15413"/>
              <a:gd name="T13" fmla="*/ T12 w 891"/>
              <a:gd name="T14" fmla="+- 0 11169 11067"/>
              <a:gd name="T15" fmla="*/ 11169 h 162"/>
              <a:gd name="T16" fmla="+- 0 16295 15413"/>
              <a:gd name="T17" fmla="*/ T16 w 891"/>
              <a:gd name="T18" fmla="+- 0 11147 11067"/>
              <a:gd name="T19" fmla="*/ 11147 h 162"/>
              <a:gd name="T20" fmla="+- 0 16271 15413"/>
              <a:gd name="T21" fmla="*/ T20 w 891"/>
              <a:gd name="T22" fmla="+- 0 11130 11067"/>
              <a:gd name="T23" fmla="*/ 11130 h 162"/>
              <a:gd name="T24" fmla="+- 0 16251 15413"/>
              <a:gd name="T25" fmla="*/ T24 w 891"/>
              <a:gd name="T26" fmla="+- 0 11119 11067"/>
              <a:gd name="T27" fmla="*/ 11119 h 162"/>
              <a:gd name="T28" fmla="+- 0 16220 15413"/>
              <a:gd name="T29" fmla="*/ T28 w 891"/>
              <a:gd name="T30" fmla="+- 0 11102 11067"/>
              <a:gd name="T31" fmla="*/ 11102 h 162"/>
              <a:gd name="T32" fmla="+- 0 16189 15413"/>
              <a:gd name="T33" fmla="*/ T32 w 891"/>
              <a:gd name="T34" fmla="+- 0 11092 11067"/>
              <a:gd name="T35" fmla="*/ 11092 h 162"/>
              <a:gd name="T36" fmla="+- 0 16155 15413"/>
              <a:gd name="T37" fmla="*/ T36 w 891"/>
              <a:gd name="T38" fmla="+- 0 11084 11067"/>
              <a:gd name="T39" fmla="*/ 11084 h 162"/>
              <a:gd name="T40" fmla="+- 0 16111 15413"/>
              <a:gd name="T41" fmla="*/ T40 w 891"/>
              <a:gd name="T42" fmla="+- 0 11074 11067"/>
              <a:gd name="T43" fmla="*/ 11074 h 162"/>
              <a:gd name="T44" fmla="+- 0 16067 15413"/>
              <a:gd name="T45" fmla="*/ T44 w 891"/>
              <a:gd name="T46" fmla="+- 0 11068 11067"/>
              <a:gd name="T47" fmla="*/ 11068 h 162"/>
              <a:gd name="T48" fmla="+- 0 16022 15413"/>
              <a:gd name="T49" fmla="*/ T48 w 891"/>
              <a:gd name="T50" fmla="+- 0 11067 11067"/>
              <a:gd name="T51" fmla="*/ 11067 h 162"/>
              <a:gd name="T52" fmla="+- 0 15980 15413"/>
              <a:gd name="T53" fmla="*/ T52 w 891"/>
              <a:gd name="T54" fmla="+- 0 11066 11067"/>
              <a:gd name="T55" fmla="*/ 11066 h 162"/>
              <a:gd name="T56" fmla="+- 0 15945 15413"/>
              <a:gd name="T57" fmla="*/ T56 w 891"/>
              <a:gd name="T58" fmla="+- 0 11070 11067"/>
              <a:gd name="T59" fmla="*/ 11070 h 162"/>
              <a:gd name="T60" fmla="+- 0 15907 15413"/>
              <a:gd name="T61" fmla="*/ T60 w 891"/>
              <a:gd name="T62" fmla="+- 0 11088 11067"/>
              <a:gd name="T63" fmla="*/ 11088 h 162"/>
              <a:gd name="T64" fmla="+- 0 15875 15413"/>
              <a:gd name="T65" fmla="*/ T64 w 891"/>
              <a:gd name="T66" fmla="+- 0 11104 11067"/>
              <a:gd name="T67" fmla="*/ 11104 h 162"/>
              <a:gd name="T68" fmla="+- 0 15859 15413"/>
              <a:gd name="T69" fmla="*/ T68 w 891"/>
              <a:gd name="T70" fmla="+- 0 11129 11067"/>
              <a:gd name="T71" fmla="*/ 11129 h 162"/>
              <a:gd name="T72" fmla="+- 0 15838 15413"/>
              <a:gd name="T73" fmla="*/ T72 w 891"/>
              <a:gd name="T74" fmla="+- 0 11157 11067"/>
              <a:gd name="T75" fmla="*/ 11157 h 162"/>
              <a:gd name="T76" fmla="+- 0 15820 15413"/>
              <a:gd name="T77" fmla="*/ T76 w 891"/>
              <a:gd name="T78" fmla="+- 0 11180 11067"/>
              <a:gd name="T79" fmla="*/ 11180 h 162"/>
              <a:gd name="T80" fmla="+- 0 15801 15413"/>
              <a:gd name="T81" fmla="*/ T80 w 891"/>
              <a:gd name="T82" fmla="+- 0 11208 11067"/>
              <a:gd name="T83" fmla="*/ 11208 h 162"/>
              <a:gd name="T84" fmla="+- 0 15773 15413"/>
              <a:gd name="T85" fmla="*/ T84 w 891"/>
              <a:gd name="T86" fmla="+- 0 11219 11067"/>
              <a:gd name="T87" fmla="*/ 11219 h 162"/>
              <a:gd name="T88" fmla="+- 0 15736 15413"/>
              <a:gd name="T89" fmla="*/ T88 w 891"/>
              <a:gd name="T90" fmla="+- 0 11234 11067"/>
              <a:gd name="T91" fmla="*/ 11234 h 162"/>
              <a:gd name="T92" fmla="+- 0 15691 15413"/>
              <a:gd name="T93" fmla="*/ T92 w 891"/>
              <a:gd name="T94" fmla="+- 0 11227 11067"/>
              <a:gd name="T95" fmla="*/ 11227 h 162"/>
              <a:gd name="T96" fmla="+- 0 15654 15413"/>
              <a:gd name="T97" fmla="*/ T96 w 891"/>
              <a:gd name="T98" fmla="+- 0 11219 11067"/>
              <a:gd name="T99" fmla="*/ 11219 h 162"/>
              <a:gd name="T100" fmla="+- 0 15577 15413"/>
              <a:gd name="T101" fmla="*/ T100 w 891"/>
              <a:gd name="T102" fmla="+- 0 11202 11067"/>
              <a:gd name="T103" fmla="*/ 11202 h 162"/>
              <a:gd name="T104" fmla="+- 0 15499 15413"/>
              <a:gd name="T105" fmla="*/ T104 w 891"/>
              <a:gd name="T106" fmla="+- 0 11168 11067"/>
              <a:gd name="T107" fmla="*/ 11168 h 162"/>
              <a:gd name="T108" fmla="+- 0 15435 15413"/>
              <a:gd name="T109" fmla="*/ T108 w 891"/>
              <a:gd name="T110" fmla="+- 0 11123 11067"/>
              <a:gd name="T111" fmla="*/ 11123 h 162"/>
              <a:gd name="T112" fmla="+- 0 15428 15413"/>
              <a:gd name="T113" fmla="*/ T112 w 891"/>
              <a:gd name="T114" fmla="+- 0 11117 11067"/>
              <a:gd name="T115" fmla="*/ 11117 h 162"/>
              <a:gd name="T116" fmla="+- 0 15420 15413"/>
              <a:gd name="T117" fmla="*/ T116 w 891"/>
              <a:gd name="T118" fmla="+- 0 11111 11067"/>
              <a:gd name="T119" fmla="*/ 11111 h 162"/>
              <a:gd name="T120" fmla="+- 0 15413 15413"/>
              <a:gd name="T121" fmla="*/ T120 w 891"/>
              <a:gd name="T122" fmla="+- 0 11105 11067"/>
              <a:gd name="T123" fmla="*/ 11105 h 16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891" h="162" extrusionOk="0">
                <a:moveTo>
                  <a:pt x="870" y="124"/>
                </a:moveTo>
                <a:cubicBezTo>
                  <a:pt x="875" y="119"/>
                  <a:pt x="896" y="120"/>
                  <a:pt x="890" y="102"/>
                </a:cubicBezTo>
                <a:cubicBezTo>
                  <a:pt x="882" y="80"/>
                  <a:pt x="858" y="63"/>
                  <a:pt x="838" y="52"/>
                </a:cubicBezTo>
                <a:cubicBezTo>
                  <a:pt x="807" y="35"/>
                  <a:pt x="776" y="25"/>
                  <a:pt x="742" y="17"/>
                </a:cubicBezTo>
                <a:cubicBezTo>
                  <a:pt x="698" y="7"/>
                  <a:pt x="654" y="1"/>
                  <a:pt x="609" y="0"/>
                </a:cubicBezTo>
                <a:cubicBezTo>
                  <a:pt x="567" y="-1"/>
                  <a:pt x="532" y="3"/>
                  <a:pt x="494" y="21"/>
                </a:cubicBezTo>
                <a:cubicBezTo>
                  <a:pt x="462" y="37"/>
                  <a:pt x="446" y="62"/>
                  <a:pt x="425" y="90"/>
                </a:cubicBezTo>
                <a:cubicBezTo>
                  <a:pt x="407" y="113"/>
                  <a:pt x="388" y="141"/>
                  <a:pt x="360" y="152"/>
                </a:cubicBezTo>
                <a:cubicBezTo>
                  <a:pt x="323" y="167"/>
                  <a:pt x="278" y="160"/>
                  <a:pt x="241" y="152"/>
                </a:cubicBezTo>
                <a:cubicBezTo>
                  <a:pt x="164" y="135"/>
                  <a:pt x="86" y="101"/>
                  <a:pt x="22" y="56"/>
                </a:cubicBezTo>
                <a:cubicBezTo>
                  <a:pt x="15" y="50"/>
                  <a:pt x="7" y="44"/>
                  <a:pt x="0" y="38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72849" y="991775"/>
            <a:ext cx="2997886" cy="6565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err="1" smtClean="0">
                <a:latin typeface="Cambria Math"/>
                <a:cs typeface="Cambria Math"/>
              </a:rPr>
              <a:t>r</a:t>
            </a:r>
            <a:r>
              <a:rPr lang="en-US" sz="4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4000" i="1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=</a:t>
            </a:r>
            <a:r>
              <a:rPr lang="en-US" sz="4000" i="1" dirty="0" smtClean="0">
                <a:latin typeface="Cambria Math"/>
                <a:cs typeface="Cambria Math"/>
              </a:rPr>
              <a:t>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>
                <a:latin typeface="Cambria Math"/>
                <a:cs typeface="Cambria Math"/>
              </a:rPr>
              <a:t>Q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5867" y="2587598"/>
            <a:ext cx="405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o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66108" y="3466169"/>
            <a:ext cx="6253892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Challenge [400]: given </a:t>
            </a:r>
            <a:r>
              <a:rPr lang="en-US" sz="2800" i="1" dirty="0" err="1" smtClean="0"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800" dirty="0"/>
              <a:t> </a:t>
            </a:r>
            <a:r>
              <a:rPr lang="en-US" sz="2800" dirty="0" smtClean="0"/>
              <a:t>and backdoor </a:t>
            </a:r>
            <a:r>
              <a:rPr lang="en-US" sz="2800" i="1" dirty="0" smtClean="0">
                <a:latin typeface="Cambria Math" charset="0"/>
                <a:ea typeface="Cambria Math" charset="0"/>
                <a:cs typeface="Cambria Math" charset="0"/>
              </a:rPr>
              <a:t>e</a:t>
            </a:r>
            <a:r>
              <a:rPr lang="en-US" sz="2800" dirty="0" smtClean="0"/>
              <a:t>, </a:t>
            </a:r>
          </a:p>
          <a:p>
            <a:r>
              <a:rPr lang="en-US" sz="2800" dirty="0" smtClean="0"/>
              <a:t>can you find </a:t>
            </a:r>
            <a:r>
              <a:rPr lang="en-US" sz="2800" i="1" dirty="0" err="1" smtClean="0">
                <a:latin typeface="Cambria Math"/>
                <a:cs typeface="Cambria Math"/>
              </a:rPr>
              <a:t>s</a:t>
            </a:r>
            <a:r>
              <a:rPr lang="en-US" sz="28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2800" i="1" baseline="-25000" dirty="0" smtClean="0">
                <a:latin typeface="Cambria Math"/>
                <a:cs typeface="Cambria Math"/>
              </a:rPr>
              <a:t> </a:t>
            </a:r>
            <a:r>
              <a:rPr lang="en-US" sz="2800" baseline="-25000" dirty="0" smtClean="0">
                <a:latin typeface="Cambria Math"/>
                <a:cs typeface="Cambria Math"/>
              </a:rPr>
              <a:t>+ 1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609600" y="2181646"/>
            <a:ext cx="1635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Cambria Math"/>
                <a:cs typeface="Cambria Math"/>
              </a:rPr>
              <a:t>P </a:t>
            </a:r>
            <a:r>
              <a:rPr lang="en-US" sz="3600" dirty="0">
                <a:solidFill>
                  <a:srgbClr val="FFFF00"/>
                </a:solidFill>
                <a:latin typeface="Cambria Math"/>
                <a:cs typeface="Cambria Math"/>
              </a:rPr>
              <a:t>=</a:t>
            </a:r>
            <a:r>
              <a:rPr lang="en-US" sz="3600" i="1" dirty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Cambria Math"/>
                <a:cs typeface="Cambria Math"/>
              </a:rPr>
              <a:t>e</a:t>
            </a:r>
            <a:r>
              <a:rPr lang="en-US" sz="36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Q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6564" y="989557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3600" baseline="-250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98" y="1155737"/>
            <a:ext cx="3407152" cy="656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 </a:t>
            </a:r>
            <a:r>
              <a:rPr lang="en-US" sz="4000" baseline="-25000" dirty="0" smtClean="0">
                <a:latin typeface="Cambria Math"/>
                <a:cs typeface="Cambria Math"/>
              </a:rPr>
              <a:t>+1</a:t>
            </a:r>
            <a:r>
              <a:rPr lang="en-US" sz="4000" i="1" dirty="0" smtClean="0">
                <a:latin typeface="Cambria Math"/>
                <a:cs typeface="Cambria Math"/>
              </a:rPr>
              <a:t>=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 smtClean="0">
                <a:latin typeface="Cambria Math"/>
                <a:cs typeface="Cambria Math"/>
              </a:rPr>
              <a:t>P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cxnSp>
        <p:nvCxnSpPr>
          <p:cNvPr id="13" name="Curved Connector 12"/>
          <p:cNvCxnSpPr>
            <a:stCxn id="10" idx="0"/>
            <a:endCxn id="11" idx="0"/>
          </p:cNvCxnSpPr>
          <p:nvPr/>
        </p:nvCxnSpPr>
        <p:spPr>
          <a:xfrm rot="16200000" flipH="1" flipV="1">
            <a:off x="3302379" y="-152648"/>
            <a:ext cx="166180" cy="2450589"/>
          </a:xfrm>
          <a:prstGeom prst="curvedConnector3">
            <a:avLst>
              <a:gd name="adj1" fmla="val -137562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1" idx="2"/>
            <a:endCxn id="10" idx="2"/>
          </p:cNvCxnSpPr>
          <p:nvPr/>
        </p:nvCxnSpPr>
        <p:spPr>
          <a:xfrm rot="5400000" flipH="1" flipV="1">
            <a:off x="3297248" y="498813"/>
            <a:ext cx="176439" cy="2450589"/>
          </a:xfrm>
          <a:prstGeom prst="curvedConnector3">
            <a:avLst>
              <a:gd name="adj1" fmla="val -129563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6598" y="148111"/>
            <a:ext cx="55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0</a:t>
            </a:r>
            <a:endParaRPr lang="en-US" sz="3600" dirty="0">
              <a:solidFill>
                <a:srgbClr val="FFFF00"/>
              </a:solidFill>
              <a:cs typeface="Cambria Math"/>
            </a:endParaRPr>
          </a:p>
        </p:txBody>
      </p:sp>
      <p:cxnSp>
        <p:nvCxnSpPr>
          <p:cNvPr id="28" name="Curved Connector 27"/>
          <p:cNvCxnSpPr>
            <a:endCxn id="11" idx="0"/>
          </p:cNvCxnSpPr>
          <p:nvPr/>
        </p:nvCxnSpPr>
        <p:spPr>
          <a:xfrm>
            <a:off x="1054939" y="444064"/>
            <a:ext cx="1105235" cy="711673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0" idx="3"/>
            <a:endCxn id="16" idx="1"/>
          </p:cNvCxnSpPr>
          <p:nvPr/>
        </p:nvCxnSpPr>
        <p:spPr>
          <a:xfrm>
            <a:off x="4844962" y="1312723"/>
            <a:ext cx="627887" cy="7347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5861974" y="1632903"/>
            <a:ext cx="589661" cy="891457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2983" y="1641408"/>
            <a:ext cx="2681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16 least significant bits of </a:t>
            </a:r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400" dirty="0" err="1" smtClean="0">
                <a:solidFill>
                  <a:srgbClr val="FFFF00"/>
                </a:solidFill>
              </a:rPr>
              <a:t>’s</a:t>
            </a:r>
            <a:r>
              <a:rPr lang="en-US" sz="2400" dirty="0" smtClean="0">
                <a:solidFill>
                  <a:srgbClr val="FFFF00"/>
                </a:solidFill>
              </a:rPr>
              <a:t> x-</a:t>
            </a:r>
            <a:r>
              <a:rPr lang="en-US" sz="2400" dirty="0" err="1" smtClean="0">
                <a:solidFill>
                  <a:srgbClr val="FFFF00"/>
                </a:solidFill>
              </a:rPr>
              <a:t>coord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47712" y="1593529"/>
            <a:ext cx="320675" cy="42863"/>
          </a:xfrm>
          <a:custGeom>
            <a:avLst/>
            <a:gdLst>
              <a:gd name="T0" fmla="+- 0 16283 15413"/>
              <a:gd name="T1" fmla="*/ T0 w 891"/>
              <a:gd name="T2" fmla="+- 0 11191 11067"/>
              <a:gd name="T3" fmla="*/ 11191 h 162"/>
              <a:gd name="T4" fmla="+- 0 16288 15413"/>
              <a:gd name="T5" fmla="*/ T4 w 891"/>
              <a:gd name="T6" fmla="+- 0 11186 11067"/>
              <a:gd name="T7" fmla="*/ 11186 h 162"/>
              <a:gd name="T8" fmla="+- 0 16309 15413"/>
              <a:gd name="T9" fmla="*/ T8 w 891"/>
              <a:gd name="T10" fmla="+- 0 11187 11067"/>
              <a:gd name="T11" fmla="*/ 11187 h 162"/>
              <a:gd name="T12" fmla="+- 0 16303 15413"/>
              <a:gd name="T13" fmla="*/ T12 w 891"/>
              <a:gd name="T14" fmla="+- 0 11169 11067"/>
              <a:gd name="T15" fmla="*/ 11169 h 162"/>
              <a:gd name="T16" fmla="+- 0 16295 15413"/>
              <a:gd name="T17" fmla="*/ T16 w 891"/>
              <a:gd name="T18" fmla="+- 0 11147 11067"/>
              <a:gd name="T19" fmla="*/ 11147 h 162"/>
              <a:gd name="T20" fmla="+- 0 16271 15413"/>
              <a:gd name="T21" fmla="*/ T20 w 891"/>
              <a:gd name="T22" fmla="+- 0 11130 11067"/>
              <a:gd name="T23" fmla="*/ 11130 h 162"/>
              <a:gd name="T24" fmla="+- 0 16251 15413"/>
              <a:gd name="T25" fmla="*/ T24 w 891"/>
              <a:gd name="T26" fmla="+- 0 11119 11067"/>
              <a:gd name="T27" fmla="*/ 11119 h 162"/>
              <a:gd name="T28" fmla="+- 0 16220 15413"/>
              <a:gd name="T29" fmla="*/ T28 w 891"/>
              <a:gd name="T30" fmla="+- 0 11102 11067"/>
              <a:gd name="T31" fmla="*/ 11102 h 162"/>
              <a:gd name="T32" fmla="+- 0 16189 15413"/>
              <a:gd name="T33" fmla="*/ T32 w 891"/>
              <a:gd name="T34" fmla="+- 0 11092 11067"/>
              <a:gd name="T35" fmla="*/ 11092 h 162"/>
              <a:gd name="T36" fmla="+- 0 16155 15413"/>
              <a:gd name="T37" fmla="*/ T36 w 891"/>
              <a:gd name="T38" fmla="+- 0 11084 11067"/>
              <a:gd name="T39" fmla="*/ 11084 h 162"/>
              <a:gd name="T40" fmla="+- 0 16111 15413"/>
              <a:gd name="T41" fmla="*/ T40 w 891"/>
              <a:gd name="T42" fmla="+- 0 11074 11067"/>
              <a:gd name="T43" fmla="*/ 11074 h 162"/>
              <a:gd name="T44" fmla="+- 0 16067 15413"/>
              <a:gd name="T45" fmla="*/ T44 w 891"/>
              <a:gd name="T46" fmla="+- 0 11068 11067"/>
              <a:gd name="T47" fmla="*/ 11068 h 162"/>
              <a:gd name="T48" fmla="+- 0 16022 15413"/>
              <a:gd name="T49" fmla="*/ T48 w 891"/>
              <a:gd name="T50" fmla="+- 0 11067 11067"/>
              <a:gd name="T51" fmla="*/ 11067 h 162"/>
              <a:gd name="T52" fmla="+- 0 15980 15413"/>
              <a:gd name="T53" fmla="*/ T52 w 891"/>
              <a:gd name="T54" fmla="+- 0 11066 11067"/>
              <a:gd name="T55" fmla="*/ 11066 h 162"/>
              <a:gd name="T56" fmla="+- 0 15945 15413"/>
              <a:gd name="T57" fmla="*/ T56 w 891"/>
              <a:gd name="T58" fmla="+- 0 11070 11067"/>
              <a:gd name="T59" fmla="*/ 11070 h 162"/>
              <a:gd name="T60" fmla="+- 0 15907 15413"/>
              <a:gd name="T61" fmla="*/ T60 w 891"/>
              <a:gd name="T62" fmla="+- 0 11088 11067"/>
              <a:gd name="T63" fmla="*/ 11088 h 162"/>
              <a:gd name="T64" fmla="+- 0 15875 15413"/>
              <a:gd name="T65" fmla="*/ T64 w 891"/>
              <a:gd name="T66" fmla="+- 0 11104 11067"/>
              <a:gd name="T67" fmla="*/ 11104 h 162"/>
              <a:gd name="T68" fmla="+- 0 15859 15413"/>
              <a:gd name="T69" fmla="*/ T68 w 891"/>
              <a:gd name="T70" fmla="+- 0 11129 11067"/>
              <a:gd name="T71" fmla="*/ 11129 h 162"/>
              <a:gd name="T72" fmla="+- 0 15838 15413"/>
              <a:gd name="T73" fmla="*/ T72 w 891"/>
              <a:gd name="T74" fmla="+- 0 11157 11067"/>
              <a:gd name="T75" fmla="*/ 11157 h 162"/>
              <a:gd name="T76" fmla="+- 0 15820 15413"/>
              <a:gd name="T77" fmla="*/ T76 w 891"/>
              <a:gd name="T78" fmla="+- 0 11180 11067"/>
              <a:gd name="T79" fmla="*/ 11180 h 162"/>
              <a:gd name="T80" fmla="+- 0 15801 15413"/>
              <a:gd name="T81" fmla="*/ T80 w 891"/>
              <a:gd name="T82" fmla="+- 0 11208 11067"/>
              <a:gd name="T83" fmla="*/ 11208 h 162"/>
              <a:gd name="T84" fmla="+- 0 15773 15413"/>
              <a:gd name="T85" fmla="*/ T84 w 891"/>
              <a:gd name="T86" fmla="+- 0 11219 11067"/>
              <a:gd name="T87" fmla="*/ 11219 h 162"/>
              <a:gd name="T88" fmla="+- 0 15736 15413"/>
              <a:gd name="T89" fmla="*/ T88 w 891"/>
              <a:gd name="T90" fmla="+- 0 11234 11067"/>
              <a:gd name="T91" fmla="*/ 11234 h 162"/>
              <a:gd name="T92" fmla="+- 0 15691 15413"/>
              <a:gd name="T93" fmla="*/ T92 w 891"/>
              <a:gd name="T94" fmla="+- 0 11227 11067"/>
              <a:gd name="T95" fmla="*/ 11227 h 162"/>
              <a:gd name="T96" fmla="+- 0 15654 15413"/>
              <a:gd name="T97" fmla="*/ T96 w 891"/>
              <a:gd name="T98" fmla="+- 0 11219 11067"/>
              <a:gd name="T99" fmla="*/ 11219 h 162"/>
              <a:gd name="T100" fmla="+- 0 15577 15413"/>
              <a:gd name="T101" fmla="*/ T100 w 891"/>
              <a:gd name="T102" fmla="+- 0 11202 11067"/>
              <a:gd name="T103" fmla="*/ 11202 h 162"/>
              <a:gd name="T104" fmla="+- 0 15499 15413"/>
              <a:gd name="T105" fmla="*/ T104 w 891"/>
              <a:gd name="T106" fmla="+- 0 11168 11067"/>
              <a:gd name="T107" fmla="*/ 11168 h 162"/>
              <a:gd name="T108" fmla="+- 0 15435 15413"/>
              <a:gd name="T109" fmla="*/ T108 w 891"/>
              <a:gd name="T110" fmla="+- 0 11123 11067"/>
              <a:gd name="T111" fmla="*/ 11123 h 162"/>
              <a:gd name="T112" fmla="+- 0 15428 15413"/>
              <a:gd name="T113" fmla="*/ T112 w 891"/>
              <a:gd name="T114" fmla="+- 0 11117 11067"/>
              <a:gd name="T115" fmla="*/ 11117 h 162"/>
              <a:gd name="T116" fmla="+- 0 15420 15413"/>
              <a:gd name="T117" fmla="*/ T116 w 891"/>
              <a:gd name="T118" fmla="+- 0 11111 11067"/>
              <a:gd name="T119" fmla="*/ 11111 h 162"/>
              <a:gd name="T120" fmla="+- 0 15413 15413"/>
              <a:gd name="T121" fmla="*/ T120 w 891"/>
              <a:gd name="T122" fmla="+- 0 11105 11067"/>
              <a:gd name="T123" fmla="*/ 11105 h 16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891" h="162" extrusionOk="0">
                <a:moveTo>
                  <a:pt x="870" y="124"/>
                </a:moveTo>
                <a:cubicBezTo>
                  <a:pt x="875" y="119"/>
                  <a:pt x="896" y="120"/>
                  <a:pt x="890" y="102"/>
                </a:cubicBezTo>
                <a:cubicBezTo>
                  <a:pt x="882" y="80"/>
                  <a:pt x="858" y="63"/>
                  <a:pt x="838" y="52"/>
                </a:cubicBezTo>
                <a:cubicBezTo>
                  <a:pt x="807" y="35"/>
                  <a:pt x="776" y="25"/>
                  <a:pt x="742" y="17"/>
                </a:cubicBezTo>
                <a:cubicBezTo>
                  <a:pt x="698" y="7"/>
                  <a:pt x="654" y="1"/>
                  <a:pt x="609" y="0"/>
                </a:cubicBezTo>
                <a:cubicBezTo>
                  <a:pt x="567" y="-1"/>
                  <a:pt x="532" y="3"/>
                  <a:pt x="494" y="21"/>
                </a:cubicBezTo>
                <a:cubicBezTo>
                  <a:pt x="462" y="37"/>
                  <a:pt x="446" y="62"/>
                  <a:pt x="425" y="90"/>
                </a:cubicBezTo>
                <a:cubicBezTo>
                  <a:pt x="407" y="113"/>
                  <a:pt x="388" y="141"/>
                  <a:pt x="360" y="152"/>
                </a:cubicBezTo>
                <a:cubicBezTo>
                  <a:pt x="323" y="167"/>
                  <a:pt x="278" y="160"/>
                  <a:pt x="241" y="152"/>
                </a:cubicBezTo>
                <a:cubicBezTo>
                  <a:pt x="164" y="135"/>
                  <a:pt x="86" y="101"/>
                  <a:pt x="22" y="56"/>
                </a:cubicBezTo>
                <a:cubicBezTo>
                  <a:pt x="15" y="50"/>
                  <a:pt x="7" y="44"/>
                  <a:pt x="0" y="38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72849" y="991775"/>
            <a:ext cx="2997886" cy="6565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err="1" smtClean="0">
                <a:latin typeface="Cambria Math"/>
                <a:cs typeface="Cambria Math"/>
              </a:rPr>
              <a:t>r</a:t>
            </a:r>
            <a:r>
              <a:rPr lang="en-US" sz="4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4000" i="1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=</a:t>
            </a:r>
            <a:r>
              <a:rPr lang="en-US" sz="4000" i="1" dirty="0" smtClean="0">
                <a:latin typeface="Cambria Math"/>
                <a:cs typeface="Cambria Math"/>
              </a:rPr>
              <a:t>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>
                <a:latin typeface="Cambria Math"/>
                <a:cs typeface="Cambria Math"/>
              </a:rPr>
              <a:t>Q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5867" y="2587598"/>
            <a:ext cx="405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o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2181646"/>
            <a:ext cx="1635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Cambria Math"/>
                <a:cs typeface="Cambria Math"/>
              </a:rPr>
              <a:t>P </a:t>
            </a:r>
            <a:r>
              <a:rPr lang="en-US" sz="3600" dirty="0">
                <a:solidFill>
                  <a:srgbClr val="FFFF00"/>
                </a:solidFill>
                <a:latin typeface="Cambria Math"/>
                <a:cs typeface="Cambria Math"/>
              </a:rPr>
              <a:t>=</a:t>
            </a:r>
            <a:r>
              <a:rPr lang="en-US" sz="3600" i="1" dirty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Cambria Math"/>
                <a:cs typeface="Cambria Math"/>
              </a:rPr>
              <a:t>e</a:t>
            </a:r>
            <a:r>
              <a:rPr lang="en-US" sz="36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Q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276" y="3238248"/>
            <a:ext cx="7804581" cy="138499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cs typeface="Cambria Math"/>
              </a:rPr>
              <a:t>Hint:</a:t>
            </a:r>
          </a:p>
          <a:p>
            <a:r>
              <a:rPr lang="en-US" sz="2800" dirty="0" smtClean="0">
                <a:solidFill>
                  <a:srgbClr val="FFFF00"/>
                </a:solidFill>
                <a:cs typeface="Cambria Math"/>
              </a:rPr>
              <a:t>Compute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cs typeface="Cambria Math"/>
              </a:rPr>
              <a:t>using brute force 16-bits from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o</a:t>
            </a:r>
            <a:r>
              <a:rPr lang="en-US" sz="28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2800" i="1" baseline="-25000" dirty="0" smtClean="0">
              <a:solidFill>
                <a:srgbClr val="FFFF00"/>
              </a:solidFill>
              <a:latin typeface="Cambria Math"/>
              <a:cs typeface="Cambria Math"/>
            </a:endParaRPr>
          </a:p>
          <a:p>
            <a:r>
              <a:rPr lang="en-US" sz="2800" dirty="0" smtClean="0">
                <a:solidFill>
                  <a:srgbClr val="FFFF00"/>
                </a:solidFill>
                <a:cs typeface="Cambria Math"/>
              </a:rPr>
              <a:t>Compute: 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A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 = (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x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, 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y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 =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800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mbria Math"/>
                <a:cs typeface="Cambria Math"/>
              </a:rPr>
              <a:t>×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Q  		</a:t>
            </a:r>
          </a:p>
        </p:txBody>
      </p:sp>
    </p:spTree>
    <p:extLst>
      <p:ext uri="{BB962C8B-B14F-4D97-AF65-F5344CB8AC3E}">
        <p14:creationId xmlns:p14="http://schemas.microsoft.com/office/powerpoint/2010/main" val="7230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06445" y="2433251"/>
            <a:ext cx="3331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2013 Intelligence Budget Request</a:t>
            </a:r>
          </a:p>
        </p:txBody>
      </p:sp>
      <p:pic>
        <p:nvPicPr>
          <p:cNvPr id="7" name="Picture 6" descr="Screen Shot 2013-10-09 at 9.15.07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1333" r="1592" b="23387"/>
          <a:stretch/>
        </p:blipFill>
        <p:spPr>
          <a:xfrm>
            <a:off x="96763" y="81642"/>
            <a:ext cx="6652723" cy="4901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438401" y="1600201"/>
            <a:ext cx="6470953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Snowden Leak (5 September 2013)</a:t>
            </a:r>
          </a:p>
          <a:p>
            <a:pPr algn="ctr"/>
            <a:r>
              <a:rPr lang="en-US" sz="2800" b="1" dirty="0" smtClean="0"/>
              <a:t>2013 </a:t>
            </a:r>
            <a:r>
              <a:rPr lang="en-US" sz="2800" b="1" dirty="0"/>
              <a:t>Intelligence Budget </a:t>
            </a:r>
            <a:r>
              <a:rPr lang="en-US" sz="2800" b="1" dirty="0" smtClean="0"/>
              <a:t>Request ($250M)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582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6" name="Picture 5" descr="Screen Shot 2013-10-09 at 7.4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4301"/>
            <a:ext cx="8790415" cy="199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3-10-09 at 7.45.19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0"/>
          <a:stretch/>
        </p:blipFill>
        <p:spPr>
          <a:xfrm>
            <a:off x="1274181" y="889000"/>
            <a:ext cx="7550520" cy="4002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36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8" name="Picture 7" descr="Screen Shot 2013-10-09 at 7.52.24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73" y="247241"/>
            <a:ext cx="6238327" cy="4664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10-09 at 7.45.19 PM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588" b="85441"/>
          <a:stretch/>
        </p:blipFill>
        <p:spPr>
          <a:xfrm>
            <a:off x="198086" y="125354"/>
            <a:ext cx="7570312" cy="62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2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76564" y="989557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3600" baseline="-25000" dirty="0">
              <a:solidFill>
                <a:srgbClr val="FFFF00"/>
              </a:solidFill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98" y="1155737"/>
            <a:ext cx="3407152" cy="656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 </a:t>
            </a:r>
            <a:r>
              <a:rPr lang="en-US" sz="4000" baseline="-25000" dirty="0" smtClean="0">
                <a:latin typeface="Cambria Math"/>
                <a:cs typeface="Cambria Math"/>
              </a:rPr>
              <a:t>+1</a:t>
            </a:r>
            <a:r>
              <a:rPr lang="en-US" sz="4000" i="1" dirty="0" smtClean="0">
                <a:latin typeface="Cambria Math"/>
                <a:cs typeface="Cambria Math"/>
              </a:rPr>
              <a:t>=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 smtClean="0">
                <a:latin typeface="Cambria Math"/>
                <a:cs typeface="Cambria Math"/>
              </a:rPr>
              <a:t>P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cxnSp>
        <p:nvCxnSpPr>
          <p:cNvPr id="13" name="Curved Connector 12"/>
          <p:cNvCxnSpPr>
            <a:stCxn id="10" idx="0"/>
            <a:endCxn id="11" idx="0"/>
          </p:cNvCxnSpPr>
          <p:nvPr/>
        </p:nvCxnSpPr>
        <p:spPr>
          <a:xfrm rot="16200000" flipH="1" flipV="1">
            <a:off x="3302379" y="-152648"/>
            <a:ext cx="166180" cy="2450589"/>
          </a:xfrm>
          <a:prstGeom prst="curvedConnector3">
            <a:avLst>
              <a:gd name="adj1" fmla="val -137562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1" idx="2"/>
            <a:endCxn id="10" idx="2"/>
          </p:cNvCxnSpPr>
          <p:nvPr/>
        </p:nvCxnSpPr>
        <p:spPr>
          <a:xfrm rot="5400000" flipH="1" flipV="1">
            <a:off x="3297248" y="498813"/>
            <a:ext cx="176439" cy="2450589"/>
          </a:xfrm>
          <a:prstGeom prst="curvedConnector3">
            <a:avLst>
              <a:gd name="adj1" fmla="val -129563"/>
            </a:avLst>
          </a:prstGeom>
          <a:ln w="3810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6598" y="148111"/>
            <a:ext cx="55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36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0</a:t>
            </a:r>
            <a:endParaRPr lang="en-US" sz="3600" dirty="0">
              <a:solidFill>
                <a:srgbClr val="FFFF00"/>
              </a:solidFill>
              <a:cs typeface="Cambria Math"/>
            </a:endParaRPr>
          </a:p>
        </p:txBody>
      </p:sp>
      <p:cxnSp>
        <p:nvCxnSpPr>
          <p:cNvPr id="28" name="Curved Connector 27"/>
          <p:cNvCxnSpPr>
            <a:endCxn id="11" idx="0"/>
          </p:cNvCxnSpPr>
          <p:nvPr/>
        </p:nvCxnSpPr>
        <p:spPr>
          <a:xfrm>
            <a:off x="1054939" y="444064"/>
            <a:ext cx="1105235" cy="711673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0" idx="3"/>
            <a:endCxn id="16" idx="1"/>
          </p:cNvCxnSpPr>
          <p:nvPr/>
        </p:nvCxnSpPr>
        <p:spPr>
          <a:xfrm>
            <a:off x="4844962" y="1312723"/>
            <a:ext cx="627887" cy="7347"/>
          </a:xfrm>
          <a:prstGeom prst="curvedConnector3">
            <a:avLst>
              <a:gd name="adj1" fmla="val 50000"/>
            </a:avLst>
          </a:prstGeom>
          <a:ln w="38100" cmpd="sng"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5861974" y="1632903"/>
            <a:ext cx="589661" cy="891457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2983" y="1641408"/>
            <a:ext cx="2681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16 least significant bits of </a:t>
            </a:r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400" dirty="0" err="1" smtClean="0">
                <a:solidFill>
                  <a:srgbClr val="FFFF00"/>
                </a:solidFill>
              </a:rPr>
              <a:t>’s</a:t>
            </a:r>
            <a:r>
              <a:rPr lang="en-US" sz="2400" dirty="0" smtClean="0">
                <a:solidFill>
                  <a:srgbClr val="FFFF00"/>
                </a:solidFill>
              </a:rPr>
              <a:t> x-</a:t>
            </a:r>
            <a:r>
              <a:rPr lang="en-US" sz="2400" dirty="0" err="1" smtClean="0">
                <a:solidFill>
                  <a:srgbClr val="FFFF00"/>
                </a:solidFill>
              </a:rPr>
              <a:t>coord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47712" y="1593529"/>
            <a:ext cx="320675" cy="42863"/>
          </a:xfrm>
          <a:custGeom>
            <a:avLst/>
            <a:gdLst>
              <a:gd name="T0" fmla="+- 0 16283 15413"/>
              <a:gd name="T1" fmla="*/ T0 w 891"/>
              <a:gd name="T2" fmla="+- 0 11191 11067"/>
              <a:gd name="T3" fmla="*/ 11191 h 162"/>
              <a:gd name="T4" fmla="+- 0 16288 15413"/>
              <a:gd name="T5" fmla="*/ T4 w 891"/>
              <a:gd name="T6" fmla="+- 0 11186 11067"/>
              <a:gd name="T7" fmla="*/ 11186 h 162"/>
              <a:gd name="T8" fmla="+- 0 16309 15413"/>
              <a:gd name="T9" fmla="*/ T8 w 891"/>
              <a:gd name="T10" fmla="+- 0 11187 11067"/>
              <a:gd name="T11" fmla="*/ 11187 h 162"/>
              <a:gd name="T12" fmla="+- 0 16303 15413"/>
              <a:gd name="T13" fmla="*/ T12 w 891"/>
              <a:gd name="T14" fmla="+- 0 11169 11067"/>
              <a:gd name="T15" fmla="*/ 11169 h 162"/>
              <a:gd name="T16" fmla="+- 0 16295 15413"/>
              <a:gd name="T17" fmla="*/ T16 w 891"/>
              <a:gd name="T18" fmla="+- 0 11147 11067"/>
              <a:gd name="T19" fmla="*/ 11147 h 162"/>
              <a:gd name="T20" fmla="+- 0 16271 15413"/>
              <a:gd name="T21" fmla="*/ T20 w 891"/>
              <a:gd name="T22" fmla="+- 0 11130 11067"/>
              <a:gd name="T23" fmla="*/ 11130 h 162"/>
              <a:gd name="T24" fmla="+- 0 16251 15413"/>
              <a:gd name="T25" fmla="*/ T24 w 891"/>
              <a:gd name="T26" fmla="+- 0 11119 11067"/>
              <a:gd name="T27" fmla="*/ 11119 h 162"/>
              <a:gd name="T28" fmla="+- 0 16220 15413"/>
              <a:gd name="T29" fmla="*/ T28 w 891"/>
              <a:gd name="T30" fmla="+- 0 11102 11067"/>
              <a:gd name="T31" fmla="*/ 11102 h 162"/>
              <a:gd name="T32" fmla="+- 0 16189 15413"/>
              <a:gd name="T33" fmla="*/ T32 w 891"/>
              <a:gd name="T34" fmla="+- 0 11092 11067"/>
              <a:gd name="T35" fmla="*/ 11092 h 162"/>
              <a:gd name="T36" fmla="+- 0 16155 15413"/>
              <a:gd name="T37" fmla="*/ T36 w 891"/>
              <a:gd name="T38" fmla="+- 0 11084 11067"/>
              <a:gd name="T39" fmla="*/ 11084 h 162"/>
              <a:gd name="T40" fmla="+- 0 16111 15413"/>
              <a:gd name="T41" fmla="*/ T40 w 891"/>
              <a:gd name="T42" fmla="+- 0 11074 11067"/>
              <a:gd name="T43" fmla="*/ 11074 h 162"/>
              <a:gd name="T44" fmla="+- 0 16067 15413"/>
              <a:gd name="T45" fmla="*/ T44 w 891"/>
              <a:gd name="T46" fmla="+- 0 11068 11067"/>
              <a:gd name="T47" fmla="*/ 11068 h 162"/>
              <a:gd name="T48" fmla="+- 0 16022 15413"/>
              <a:gd name="T49" fmla="*/ T48 w 891"/>
              <a:gd name="T50" fmla="+- 0 11067 11067"/>
              <a:gd name="T51" fmla="*/ 11067 h 162"/>
              <a:gd name="T52" fmla="+- 0 15980 15413"/>
              <a:gd name="T53" fmla="*/ T52 w 891"/>
              <a:gd name="T54" fmla="+- 0 11066 11067"/>
              <a:gd name="T55" fmla="*/ 11066 h 162"/>
              <a:gd name="T56" fmla="+- 0 15945 15413"/>
              <a:gd name="T57" fmla="*/ T56 w 891"/>
              <a:gd name="T58" fmla="+- 0 11070 11067"/>
              <a:gd name="T59" fmla="*/ 11070 h 162"/>
              <a:gd name="T60" fmla="+- 0 15907 15413"/>
              <a:gd name="T61" fmla="*/ T60 w 891"/>
              <a:gd name="T62" fmla="+- 0 11088 11067"/>
              <a:gd name="T63" fmla="*/ 11088 h 162"/>
              <a:gd name="T64" fmla="+- 0 15875 15413"/>
              <a:gd name="T65" fmla="*/ T64 w 891"/>
              <a:gd name="T66" fmla="+- 0 11104 11067"/>
              <a:gd name="T67" fmla="*/ 11104 h 162"/>
              <a:gd name="T68" fmla="+- 0 15859 15413"/>
              <a:gd name="T69" fmla="*/ T68 w 891"/>
              <a:gd name="T70" fmla="+- 0 11129 11067"/>
              <a:gd name="T71" fmla="*/ 11129 h 162"/>
              <a:gd name="T72" fmla="+- 0 15838 15413"/>
              <a:gd name="T73" fmla="*/ T72 w 891"/>
              <a:gd name="T74" fmla="+- 0 11157 11067"/>
              <a:gd name="T75" fmla="*/ 11157 h 162"/>
              <a:gd name="T76" fmla="+- 0 15820 15413"/>
              <a:gd name="T77" fmla="*/ T76 w 891"/>
              <a:gd name="T78" fmla="+- 0 11180 11067"/>
              <a:gd name="T79" fmla="*/ 11180 h 162"/>
              <a:gd name="T80" fmla="+- 0 15801 15413"/>
              <a:gd name="T81" fmla="*/ T80 w 891"/>
              <a:gd name="T82" fmla="+- 0 11208 11067"/>
              <a:gd name="T83" fmla="*/ 11208 h 162"/>
              <a:gd name="T84" fmla="+- 0 15773 15413"/>
              <a:gd name="T85" fmla="*/ T84 w 891"/>
              <a:gd name="T86" fmla="+- 0 11219 11067"/>
              <a:gd name="T87" fmla="*/ 11219 h 162"/>
              <a:gd name="T88" fmla="+- 0 15736 15413"/>
              <a:gd name="T89" fmla="*/ T88 w 891"/>
              <a:gd name="T90" fmla="+- 0 11234 11067"/>
              <a:gd name="T91" fmla="*/ 11234 h 162"/>
              <a:gd name="T92" fmla="+- 0 15691 15413"/>
              <a:gd name="T93" fmla="*/ T92 w 891"/>
              <a:gd name="T94" fmla="+- 0 11227 11067"/>
              <a:gd name="T95" fmla="*/ 11227 h 162"/>
              <a:gd name="T96" fmla="+- 0 15654 15413"/>
              <a:gd name="T97" fmla="*/ T96 w 891"/>
              <a:gd name="T98" fmla="+- 0 11219 11067"/>
              <a:gd name="T99" fmla="*/ 11219 h 162"/>
              <a:gd name="T100" fmla="+- 0 15577 15413"/>
              <a:gd name="T101" fmla="*/ T100 w 891"/>
              <a:gd name="T102" fmla="+- 0 11202 11067"/>
              <a:gd name="T103" fmla="*/ 11202 h 162"/>
              <a:gd name="T104" fmla="+- 0 15499 15413"/>
              <a:gd name="T105" fmla="*/ T104 w 891"/>
              <a:gd name="T106" fmla="+- 0 11168 11067"/>
              <a:gd name="T107" fmla="*/ 11168 h 162"/>
              <a:gd name="T108" fmla="+- 0 15435 15413"/>
              <a:gd name="T109" fmla="*/ T108 w 891"/>
              <a:gd name="T110" fmla="+- 0 11123 11067"/>
              <a:gd name="T111" fmla="*/ 11123 h 162"/>
              <a:gd name="T112" fmla="+- 0 15428 15413"/>
              <a:gd name="T113" fmla="*/ T112 w 891"/>
              <a:gd name="T114" fmla="+- 0 11117 11067"/>
              <a:gd name="T115" fmla="*/ 11117 h 162"/>
              <a:gd name="T116" fmla="+- 0 15420 15413"/>
              <a:gd name="T117" fmla="*/ T116 w 891"/>
              <a:gd name="T118" fmla="+- 0 11111 11067"/>
              <a:gd name="T119" fmla="*/ 11111 h 162"/>
              <a:gd name="T120" fmla="+- 0 15413 15413"/>
              <a:gd name="T121" fmla="*/ T120 w 891"/>
              <a:gd name="T122" fmla="+- 0 11105 11067"/>
              <a:gd name="T123" fmla="*/ 11105 h 16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</a:cxnLst>
            <a:rect l="0" t="0" r="r" b="b"/>
            <a:pathLst>
              <a:path w="891" h="162" extrusionOk="0">
                <a:moveTo>
                  <a:pt x="870" y="124"/>
                </a:moveTo>
                <a:cubicBezTo>
                  <a:pt x="875" y="119"/>
                  <a:pt x="896" y="120"/>
                  <a:pt x="890" y="102"/>
                </a:cubicBezTo>
                <a:cubicBezTo>
                  <a:pt x="882" y="80"/>
                  <a:pt x="858" y="63"/>
                  <a:pt x="838" y="52"/>
                </a:cubicBezTo>
                <a:cubicBezTo>
                  <a:pt x="807" y="35"/>
                  <a:pt x="776" y="25"/>
                  <a:pt x="742" y="17"/>
                </a:cubicBezTo>
                <a:cubicBezTo>
                  <a:pt x="698" y="7"/>
                  <a:pt x="654" y="1"/>
                  <a:pt x="609" y="0"/>
                </a:cubicBezTo>
                <a:cubicBezTo>
                  <a:pt x="567" y="-1"/>
                  <a:pt x="532" y="3"/>
                  <a:pt x="494" y="21"/>
                </a:cubicBezTo>
                <a:cubicBezTo>
                  <a:pt x="462" y="37"/>
                  <a:pt x="446" y="62"/>
                  <a:pt x="425" y="90"/>
                </a:cubicBezTo>
                <a:cubicBezTo>
                  <a:pt x="407" y="113"/>
                  <a:pt x="388" y="141"/>
                  <a:pt x="360" y="152"/>
                </a:cubicBezTo>
                <a:cubicBezTo>
                  <a:pt x="323" y="167"/>
                  <a:pt x="278" y="160"/>
                  <a:pt x="241" y="152"/>
                </a:cubicBezTo>
                <a:cubicBezTo>
                  <a:pt x="164" y="135"/>
                  <a:pt x="86" y="101"/>
                  <a:pt x="22" y="56"/>
                </a:cubicBezTo>
                <a:cubicBezTo>
                  <a:pt x="15" y="50"/>
                  <a:pt x="7" y="44"/>
                  <a:pt x="0" y="38"/>
                </a:cubicBezTo>
              </a:path>
            </a:pathLst>
          </a:custGeom>
          <a:noFill/>
          <a:ln w="19050" cap="rnd">
            <a:solidFill>
              <a:srgbClr val="EA700D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72849" y="991775"/>
            <a:ext cx="2997886" cy="6565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i="1" dirty="0" err="1" smtClean="0">
                <a:latin typeface="Cambria Math"/>
                <a:cs typeface="Cambria Math"/>
              </a:rPr>
              <a:t>r</a:t>
            </a:r>
            <a:r>
              <a:rPr lang="en-US" sz="4000" i="1" baseline="-25000" dirty="0" err="1" smtClean="0">
                <a:latin typeface="Cambria Math"/>
                <a:cs typeface="Cambria Math"/>
              </a:rPr>
              <a:t>i</a:t>
            </a:r>
            <a:r>
              <a:rPr lang="en-US" sz="4000" i="1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=</a:t>
            </a:r>
            <a:r>
              <a:rPr lang="en-US" sz="4000" i="1" dirty="0" smtClean="0">
                <a:latin typeface="Cambria Math"/>
                <a:cs typeface="Cambria Math"/>
              </a:rPr>
              <a:t> </a:t>
            </a:r>
            <a:r>
              <a:rPr lang="en-US" sz="4000" i="1" dirty="0" err="1" smtClean="0">
                <a:latin typeface="Cambria Math"/>
                <a:cs typeface="Cambria Math"/>
              </a:rPr>
              <a:t>φ</a:t>
            </a:r>
            <a:r>
              <a:rPr lang="en-US" sz="4000" dirty="0" smtClean="0">
                <a:latin typeface="Cambria Math"/>
                <a:cs typeface="Cambria Math"/>
              </a:rPr>
              <a:t>(</a:t>
            </a:r>
            <a:r>
              <a:rPr lang="en-US" sz="4000" i="1" dirty="0" smtClean="0">
                <a:latin typeface="Cambria Math"/>
                <a:cs typeface="Cambria Math"/>
              </a:rPr>
              <a:t>s</a:t>
            </a:r>
            <a:r>
              <a:rPr lang="en-US" sz="4000" i="1" baseline="-25000" dirty="0" smtClean="0">
                <a:latin typeface="Cambria Math"/>
                <a:cs typeface="Cambria Math"/>
              </a:rPr>
              <a:t>i</a:t>
            </a:r>
            <a:r>
              <a:rPr lang="en-US" sz="4000" baseline="-25000" dirty="0" smtClean="0">
                <a:latin typeface="Cambria Math"/>
                <a:cs typeface="Cambria Math"/>
              </a:rPr>
              <a:t> </a:t>
            </a:r>
            <a:r>
              <a:rPr lang="en-US" sz="4000" dirty="0" smtClean="0">
                <a:latin typeface="Cambria Math"/>
                <a:cs typeface="Cambria Math"/>
              </a:rPr>
              <a:t>×</a:t>
            </a:r>
            <a:r>
              <a:rPr lang="en-US" sz="4000" i="1" dirty="0">
                <a:latin typeface="Cambria Math"/>
                <a:cs typeface="Cambria Math"/>
              </a:rPr>
              <a:t>Q</a:t>
            </a:r>
            <a:r>
              <a:rPr lang="en-US" sz="4000" dirty="0" smtClean="0">
                <a:latin typeface="Cambria Math"/>
                <a:cs typeface="Cambria Math"/>
              </a:rPr>
              <a:t>)</a:t>
            </a:r>
            <a:endParaRPr lang="en-US" sz="4000" dirty="0">
              <a:latin typeface="Cambria Math"/>
              <a:cs typeface="Cambria Math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5867" y="2587598"/>
            <a:ext cx="405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o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2181646"/>
            <a:ext cx="1635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Cambria Math"/>
                <a:cs typeface="Cambria Math"/>
              </a:rPr>
              <a:t>P </a:t>
            </a:r>
            <a:r>
              <a:rPr lang="en-US" sz="3600" dirty="0">
                <a:solidFill>
                  <a:srgbClr val="FFFF00"/>
                </a:solidFill>
                <a:latin typeface="Cambria Math"/>
                <a:cs typeface="Cambria Math"/>
              </a:rPr>
              <a:t>=</a:t>
            </a:r>
            <a:r>
              <a:rPr lang="en-US" sz="3600" i="1" dirty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Cambria Math"/>
                <a:cs typeface="Cambria Math"/>
              </a:rPr>
              <a:t>e</a:t>
            </a:r>
            <a:r>
              <a:rPr lang="en-US" sz="36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Q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276" y="3439020"/>
            <a:ext cx="7804581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A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 = (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x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, 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y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 =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r</a:t>
            </a:r>
            <a:r>
              <a:rPr lang="en-US" sz="2800" baseline="-25000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mbria Math"/>
                <a:cs typeface="Cambria Math"/>
              </a:rPr>
              <a:t>×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Q  		</a:t>
            </a:r>
          </a:p>
          <a:p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φ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(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e 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× 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A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 = </a:t>
            </a:r>
            <a:r>
              <a:rPr lang="en-US" sz="2800" i="1" dirty="0" err="1" smtClean="0">
                <a:solidFill>
                  <a:srgbClr val="FFFF00"/>
                </a:solidFill>
                <a:latin typeface="Cambria Math"/>
                <a:cs typeface="Cambria Math"/>
              </a:rPr>
              <a:t>φ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(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e 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× 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2800" i="1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mbria Math"/>
                <a:cs typeface="Cambria Math"/>
              </a:rPr>
              <a:t>×</a:t>
            </a:r>
            <a:r>
              <a:rPr lang="en-US" sz="2800" i="1" dirty="0">
                <a:solidFill>
                  <a:srgbClr val="FFFF00"/>
                </a:solidFill>
                <a:latin typeface="Cambria Math"/>
                <a:cs typeface="Cambria Math"/>
              </a:rPr>
              <a:t>Q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 = </a:t>
            </a:r>
            <a:r>
              <a:rPr lang="en-US" sz="2800" i="1" dirty="0" err="1">
                <a:solidFill>
                  <a:srgbClr val="FFFF00"/>
                </a:solidFill>
                <a:latin typeface="Cambria Math"/>
                <a:cs typeface="Cambria Math"/>
              </a:rPr>
              <a:t>φ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(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2800" i="1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i</a:t>
            </a:r>
            <a:r>
              <a:rPr lang="en-US" sz="2800" baseline="-25000" dirty="0" smtClean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ambria Math"/>
                <a:cs typeface="Cambria Math"/>
              </a:rPr>
              <a:t>×</a:t>
            </a:r>
            <a:r>
              <a:rPr lang="en-US" sz="2800" i="1" dirty="0" smtClean="0">
                <a:solidFill>
                  <a:srgbClr val="FFFF00"/>
                </a:solidFill>
                <a:latin typeface="Cambria Math"/>
                <a:cs typeface="Cambria Math"/>
              </a:rPr>
              <a:t>P</a:t>
            </a:r>
            <a:r>
              <a:rPr lang="en-US" sz="2800" dirty="0" smtClean="0">
                <a:solidFill>
                  <a:srgbClr val="FFFF00"/>
                </a:solidFill>
                <a:latin typeface="Cambria Math"/>
                <a:cs typeface="Cambria Math"/>
              </a:rPr>
              <a:t>) = </a:t>
            </a:r>
            <a:r>
              <a:rPr lang="en-US" sz="2800" i="1" dirty="0">
                <a:solidFill>
                  <a:srgbClr val="FFFF00"/>
                </a:solidFill>
                <a:latin typeface="Cambria Math"/>
                <a:cs typeface="Cambria Math"/>
              </a:rPr>
              <a:t>s</a:t>
            </a:r>
            <a:r>
              <a:rPr lang="en-US" sz="2800" i="1" baseline="-25000" dirty="0">
                <a:solidFill>
                  <a:srgbClr val="FFFF00"/>
                </a:solidFill>
                <a:latin typeface="Cambria Math"/>
                <a:cs typeface="Cambria Math"/>
              </a:rPr>
              <a:t>i </a:t>
            </a:r>
            <a:r>
              <a:rPr lang="en-US" sz="2800" baseline="-25000" dirty="0">
                <a:solidFill>
                  <a:srgbClr val="FFFF00"/>
                </a:solidFill>
                <a:latin typeface="Cambria Math"/>
                <a:cs typeface="Cambria Math"/>
              </a:rPr>
              <a:t>+1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91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Altcoins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The Distinguished Alumni Speaker this Friday (3:30pm in Rice Auditorium)</a:t>
            </a:r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2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70" y="354474"/>
            <a:ext cx="4078630" cy="4078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8142" y="4433104"/>
            <a:ext cx="3629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Adrienne Porter Felt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 err="1" smtClean="0">
                <a:solidFill>
                  <a:srgbClr val="FFFF00"/>
                </a:solidFill>
              </a:rPr>
              <a:t>UVa</a:t>
            </a:r>
            <a:r>
              <a:rPr lang="en-US" dirty="0" smtClean="0">
                <a:solidFill>
                  <a:srgbClr val="FFFF00"/>
                </a:solidFill>
              </a:rPr>
              <a:t> BSCS 2008; UCB PhD; Google)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632" y="285026"/>
            <a:ext cx="45050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MAKING SECURITY USABLE (FOR A BILLION USERS)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 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How do you know if a website is "safe"? The security community puts enormous effort into detecting malware, stopping the next </a:t>
            </a:r>
            <a:r>
              <a:rPr lang="en-US" sz="2000" dirty="0" err="1">
                <a:solidFill>
                  <a:srgbClr val="FFFF00"/>
                </a:solidFill>
              </a:rPr>
              <a:t>Heartbleed</a:t>
            </a:r>
            <a:r>
              <a:rPr lang="en-US" sz="2000" dirty="0">
                <a:solidFill>
                  <a:srgbClr val="FFFF00"/>
                </a:solidFill>
              </a:rPr>
              <a:t>, and sandboxing bad content. Google Chrome's usable security team sits at the front end of this work: we build the UI that tells end users what's going on with their privacy and security.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062" y="4085864"/>
            <a:ext cx="401109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Friday, 3:30pm in Rice 130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3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94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Altcoins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endParaRPr lang="en-US" sz="54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 descr="http://dogecoin.com/imgs/do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"/>
            <a:ext cx="3640238" cy="451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97439" y="1269209"/>
            <a:ext cx="43057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An </a:t>
            </a:r>
            <a:r>
              <a:rPr lang="en-US" sz="4000" dirty="0">
                <a:solidFill>
                  <a:srgbClr val="FFFF00"/>
                </a:solidFill>
              </a:rPr>
              <a:t>open source peer-to-peer digital currency, favored by </a:t>
            </a:r>
            <a:r>
              <a:rPr lang="en-US" sz="4000" dirty="0" err="1">
                <a:solidFill>
                  <a:srgbClr val="FFFF00"/>
                </a:solidFill>
              </a:rPr>
              <a:t>Shiba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Inus</a:t>
            </a:r>
            <a:r>
              <a:rPr lang="en-US" sz="4000" dirty="0">
                <a:solidFill>
                  <a:srgbClr val="FFFF00"/>
                </a:solidFill>
              </a:rPr>
              <a:t> worldwide.</a:t>
            </a:r>
          </a:p>
        </p:txBody>
      </p:sp>
    </p:spTree>
    <p:extLst>
      <p:ext uri="{BB962C8B-B14F-4D97-AF65-F5344CB8AC3E}">
        <p14:creationId xmlns:p14="http://schemas.microsoft.com/office/powerpoint/2010/main" val="177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9" y="173619"/>
            <a:ext cx="6632681" cy="487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90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97</a:t>
            </a:fld>
            <a:endParaRPr lang="en-US"/>
          </a:p>
        </p:txBody>
      </p:sp>
      <p:sp>
        <p:nvSpPr>
          <p:cNvPr id="3" name="Rounded Rectangle 2">
            <a:hlinkClick r:id="rId2" action="ppaction://hlinksldjump"/>
          </p:cNvPr>
          <p:cNvSpPr/>
          <p:nvPr/>
        </p:nvSpPr>
        <p:spPr>
          <a:xfrm>
            <a:off x="2676940" y="1902515"/>
            <a:ext cx="3790121" cy="133847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Return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Altcoins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300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043" y="649355"/>
            <a:ext cx="8421757" cy="38431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According to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litecoin.org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, “</a:t>
            </a:r>
            <a:r>
              <a:rPr lang="en-US" sz="4000" dirty="0" err="1">
                <a:solidFill>
                  <a:schemeClr val="bg1"/>
                </a:solidFill>
              </a:rPr>
              <a:t>Litecoin</a:t>
            </a:r>
            <a:r>
              <a:rPr lang="en-US" sz="4000" dirty="0">
                <a:solidFill>
                  <a:schemeClr val="bg1"/>
                </a:solidFill>
              </a:rPr>
              <a:t> features faster transaction confirmation times and improved storage efficiency than the leading math-based currency</a:t>
            </a:r>
            <a:r>
              <a:rPr lang="en-US" sz="4000" dirty="0" smtClean="0">
                <a:solidFill>
                  <a:schemeClr val="bg1"/>
                </a:solidFill>
              </a:rPr>
              <a:t>.”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Reasons why this claim is bogus.</a:t>
            </a:r>
            <a:endParaRPr lang="en-US" sz="4000" dirty="0">
              <a:solidFill>
                <a:schemeClr val="bg1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2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33502</TotalTime>
  <Words>2096</Words>
  <Application>Microsoft Macintosh PowerPoint</Application>
  <PresentationFormat>On-screen Show (16:9)</PresentationFormat>
  <Paragraphs>532</Paragraphs>
  <Slides>108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9" baseType="lpstr">
      <vt:lpstr>American Typewriter Condensed</vt:lpstr>
      <vt:lpstr>Arial Rounded MT Bold</vt:lpstr>
      <vt:lpstr>Book Antiqua</vt:lpstr>
      <vt:lpstr>Calibri</vt:lpstr>
      <vt:lpstr>Cambria Math</vt:lpstr>
      <vt:lpstr>Lucida Console</vt:lpstr>
      <vt:lpstr>Open Sans</vt:lpstr>
      <vt:lpstr>PT Sans</vt:lpstr>
      <vt:lpstr>Wingdings</vt:lpstr>
      <vt:lpstr>Arial</vt:lpstr>
      <vt:lpstr>Office Theme</vt:lpstr>
      <vt:lpstr>PowerPoint Presentation</vt:lpstr>
      <vt:lpstr>Discretionary Final Exam</vt:lpstr>
      <vt:lpstr>PowerPoint Presentation</vt:lpstr>
      <vt:lpstr>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Satoshi 300</vt:lpstr>
      <vt:lpstr>PowerPoint Presentation</vt:lpstr>
      <vt:lpstr>PowerPoint Presentation</vt:lpstr>
      <vt:lpstr>Satoshi 400</vt:lpstr>
      <vt:lpstr>PowerPoint Presentation</vt:lpstr>
      <vt:lpstr>PowerPoint Presentation</vt:lpstr>
      <vt:lpstr>PowerPoint Presentation</vt:lpstr>
      <vt:lpstr>PowerPoint Presentation</vt:lpstr>
      <vt:lpstr>Hashing 100</vt:lpstr>
      <vt:lpstr>PowerPoint Presentation</vt:lpstr>
      <vt:lpstr>Hashing 200</vt:lpstr>
      <vt:lpstr>PowerPoint Presentation</vt:lpstr>
      <vt:lpstr>PowerPoint Presentation</vt:lpstr>
      <vt:lpstr>Hashing 300</vt:lpstr>
      <vt:lpstr>Hashing 300</vt:lpstr>
      <vt:lpstr>PowerPoint Presentation</vt:lpstr>
      <vt:lpstr>PowerPoint Presentation</vt:lpstr>
      <vt:lpstr>Hashing 400</vt:lpstr>
      <vt:lpstr>Hashing in Bitcoin</vt:lpstr>
      <vt:lpstr>PowerPoint Presentation</vt:lpstr>
      <vt:lpstr>Scripts 100</vt:lpstr>
      <vt:lpstr>PowerPoint Presentation</vt:lpstr>
      <vt:lpstr>Scripts 200</vt:lpstr>
      <vt:lpstr>PowerPoint Presentation</vt:lpstr>
      <vt:lpstr>PowerPoint Presentation</vt:lpstr>
      <vt:lpstr>Scripts 300</vt:lpstr>
      <vt:lpstr>PowerPoint Presentation</vt:lpstr>
      <vt:lpstr>PowerPoint Presentation</vt:lpstr>
      <vt:lpstr>PowerPoint Presentation</vt:lpstr>
      <vt:lpstr>PowerPoint Presentation</vt:lpstr>
      <vt:lpstr>Scripts 400</vt:lpstr>
      <vt:lpstr>Scripts 400</vt:lpstr>
      <vt:lpstr>PowerPoint Presentation</vt:lpstr>
      <vt:lpstr>PowerPoint Presentation</vt:lpstr>
      <vt:lpstr>Crypto 100</vt:lpstr>
      <vt:lpstr>Crypto 100</vt:lpstr>
      <vt:lpstr>PowerPoint Presentation</vt:lpstr>
      <vt:lpstr>Crypto 200</vt:lpstr>
      <vt:lpstr>PowerPoint Presentation</vt:lpstr>
      <vt:lpstr>PowerPoint Presentation</vt:lpstr>
      <vt:lpstr>PowerPoint Presentation</vt:lpstr>
      <vt:lpstr>Crypto 300</vt:lpstr>
      <vt:lpstr>PowerPoint Presentation</vt:lpstr>
      <vt:lpstr>PowerPoint Presentation</vt:lpstr>
      <vt:lpstr>PowerPoint Presentation</vt:lpstr>
      <vt:lpstr>Crypto 400</vt:lpstr>
      <vt:lpstr>PowerPoint Presentation</vt:lpstr>
      <vt:lpstr>PowerPoint Presentation</vt:lpstr>
      <vt:lpstr>PowerPoint Presentation</vt:lpstr>
      <vt:lpstr>Random 100</vt:lpstr>
      <vt:lpstr>PowerPoint Presentation</vt:lpstr>
      <vt:lpstr>Defining Randomness</vt:lpstr>
      <vt:lpstr>Kolmogorov Complexities </vt:lpstr>
      <vt:lpstr>Kolmogorov Complexities </vt:lpstr>
      <vt:lpstr>Kolmogorov Complexities </vt:lpstr>
      <vt:lpstr>Kolmogorov Complexities </vt:lpstr>
      <vt:lpstr>PowerPoint Presentation</vt:lpstr>
      <vt:lpstr>Random 200</vt:lpstr>
      <vt:lpstr>PowerPoint Presentation</vt:lpstr>
      <vt:lpstr>Random 300</vt:lpstr>
      <vt:lpstr>PowerPoint Presentation</vt:lpstr>
      <vt:lpstr>PowerPoint Presentation</vt:lpstr>
      <vt:lpstr>PowerPoint Presentation</vt:lpstr>
      <vt:lpstr>Random 400</vt:lpstr>
      <vt:lpstr>September 2013</vt:lpstr>
      <vt:lpstr>PowerPoint Presentation</vt:lpstr>
      <vt:lpstr>Dual-EC PRNG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Back Door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Altcoins 100</vt:lpstr>
      <vt:lpstr>PowerPoint Presentation</vt:lpstr>
      <vt:lpstr>PowerPoint Presentation</vt:lpstr>
      <vt:lpstr>Altcoins 200</vt:lpstr>
      <vt:lpstr>PowerPoint Presentation</vt:lpstr>
      <vt:lpstr>PowerPoint Presentation</vt:lpstr>
      <vt:lpstr>Altcoins 300</vt:lpstr>
      <vt:lpstr>PowerPoint Presentation</vt:lpstr>
      <vt:lpstr>PowerPoint Presentation</vt:lpstr>
      <vt:lpstr>Altcoins 400</vt:lpstr>
      <vt:lpstr>PowerPoint Presentation</vt:lpstr>
      <vt:lpstr>PowerPoint Presentation</vt:lpstr>
      <vt:lpstr>Final Jeopardy</vt:lpstr>
      <vt:lpstr>Final Jeopardy</vt:lpstr>
      <vt:lpstr>PowerPoint Presentation</vt:lpstr>
      <vt:lpstr>PowerPoint Presentation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434</cp:revision>
  <cp:lastPrinted>2015-11-16T18:21:04Z</cp:lastPrinted>
  <dcterms:created xsi:type="dcterms:W3CDTF">2015-01-10T23:57:16Z</dcterms:created>
  <dcterms:modified xsi:type="dcterms:W3CDTF">2015-12-01T19:15:12Z</dcterms:modified>
</cp:coreProperties>
</file>